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charts/chart3.xml" ContentType="application/vnd.openxmlformats-officedocument.drawingml.chart+xml"/>
  <Override PartName="/ppt/charts/style3.xml" ContentType="application/vnd.ms-office.chartstyle+xml"/>
  <Override PartName="/ppt/charts/colors3.xml" ContentType="application/vnd.ms-office.chartcolorstyle+xml"/>
  <Override PartName="/ppt/charts/chart4.xml" ContentType="application/vnd.openxmlformats-officedocument.drawingml.chart+xml"/>
  <Override PartName="/ppt/charts/style4.xml" ContentType="application/vnd.ms-office.chartstyle+xml"/>
  <Override PartName="/ppt/charts/colors4.xml" ContentType="application/vnd.ms-office.chartcolorstyle+xml"/>
  <Override PartName="/ppt/charts/chart5.xml" ContentType="application/vnd.openxmlformats-officedocument.drawingml.chart+xml"/>
  <Override PartName="/ppt/charts/style5.xml" ContentType="application/vnd.ms-office.chartstyle+xml"/>
  <Override PartName="/ppt/charts/colors5.xml" ContentType="application/vnd.ms-office.chartcolorstyl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60" r:id="rId1"/>
  </p:sldMasterIdLst>
  <p:notesMasterIdLst>
    <p:notesMasterId r:id="rId16"/>
  </p:notesMasterIdLst>
  <p:handoutMasterIdLst>
    <p:handoutMasterId r:id="rId17"/>
  </p:handoutMasterIdLst>
  <p:sldIdLst>
    <p:sldId id="279" r:id="rId2"/>
    <p:sldId id="280" r:id="rId3"/>
    <p:sldId id="281" r:id="rId4"/>
    <p:sldId id="282" r:id="rId5"/>
    <p:sldId id="284" r:id="rId6"/>
    <p:sldId id="285" r:id="rId7"/>
    <p:sldId id="286" r:id="rId8"/>
    <p:sldId id="287" r:id="rId9"/>
    <p:sldId id="288" r:id="rId10"/>
    <p:sldId id="289" r:id="rId11"/>
    <p:sldId id="290" r:id="rId12"/>
    <p:sldId id="291" r:id="rId13"/>
    <p:sldId id="292" r:id="rId14"/>
    <p:sldId id="293" r:id="rId15"/>
  </p:sldIdLst>
  <p:sldSz cx="12188825" cy="6858000"/>
  <p:notesSz cx="6858000" cy="9144000"/>
  <p:defaultTextStyle>
    <a:defPPr rtl="0">
      <a:defRPr lang="pl-pl"/>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6" pos="3839">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2DB0190-9D63-46F5-87E6-CB0147DB2361}" v="34" dt="2023-08-08T14:40:11.708"/>
  </p1510:revLst>
</p1510:revInfo>
</file>

<file path=ppt/tableStyles.xml><?xml version="1.0" encoding="utf-8"?>
<a:tblStyleLst xmlns:a="http://schemas.openxmlformats.org/drawingml/2006/main" def="{D03447BB-5D67-496B-8E87-E561075AD55C}">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03447BB-5D67-496B-8E87-E561075AD55C}" styleName="Dark Style 1 - Accent 3">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3"/>
          </a:solidFill>
        </a:fill>
      </a:tcStyle>
    </a:wholeTbl>
    <a:band1H>
      <a:tcStyle>
        <a:tcBdr/>
        <a:fill>
          <a:solidFill>
            <a:schemeClr val="accent3">
              <a:shade val="60000"/>
            </a:schemeClr>
          </a:solidFill>
        </a:fill>
      </a:tcStyle>
    </a:band1H>
    <a:band1V>
      <a:tcStyle>
        <a:tcBdr/>
        <a:fill>
          <a:solidFill>
            <a:schemeClr val="accent3">
              <a:shade val="60000"/>
            </a:schemeClr>
          </a:solidFill>
        </a:fill>
      </a:tcStyle>
    </a:band1V>
    <a:lastCol>
      <a:tcTxStyle b="on"/>
      <a:tcStyle>
        <a:tcBdr>
          <a:left>
            <a:ln w="25400" cmpd="sng">
              <a:solidFill>
                <a:schemeClr val="lt1"/>
              </a:solidFill>
            </a:ln>
          </a:left>
        </a:tcBdr>
        <a:fill>
          <a:solidFill>
            <a:schemeClr val="accent3">
              <a:shade val="60000"/>
            </a:schemeClr>
          </a:solidFill>
        </a:fill>
      </a:tcStyle>
    </a:lastCol>
    <a:firstCol>
      <a:tcTxStyle b="on"/>
      <a:tcStyle>
        <a:tcBdr>
          <a:right>
            <a:ln w="25400" cmpd="sng">
              <a:solidFill>
                <a:schemeClr val="lt1"/>
              </a:solidFill>
            </a:ln>
          </a:right>
        </a:tcBdr>
        <a:fill>
          <a:solidFill>
            <a:schemeClr val="accent3">
              <a:shade val="60000"/>
            </a:schemeClr>
          </a:solidFill>
        </a:fill>
      </a:tcStyle>
    </a:firstCol>
    <a:lastRow>
      <a:tcTxStyle b="on"/>
      <a:tcStyle>
        <a:tcBdr>
          <a:top>
            <a:ln w="25400" cmpd="sng">
              <a:solidFill>
                <a:schemeClr val="lt1"/>
              </a:solidFill>
            </a:ln>
          </a:top>
        </a:tcBdr>
        <a:fill>
          <a:solidFill>
            <a:schemeClr val="accent3">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280" autoAdjust="0"/>
  </p:normalViewPr>
  <p:slideViewPr>
    <p:cSldViewPr>
      <p:cViewPr varScale="1">
        <p:scale>
          <a:sx n="89" d="100"/>
          <a:sy n="89" d="100"/>
        </p:scale>
        <p:origin x="168" y="90"/>
      </p:cViewPr>
      <p:guideLst>
        <p:guide orient="horz" pos="2160"/>
        <p:guide pos="3839"/>
      </p:guideLst>
    </p:cSldViewPr>
  </p:slideViewPr>
  <p:notesTextViewPr>
    <p:cViewPr>
      <p:scale>
        <a:sx n="1" d="1"/>
        <a:sy n="1" d="1"/>
      </p:scale>
      <p:origin x="0" y="0"/>
    </p:cViewPr>
  </p:notesTextViewPr>
  <p:notesViewPr>
    <p:cSldViewPr showGuides="1">
      <p:cViewPr varScale="1">
        <p:scale>
          <a:sx n="63" d="100"/>
          <a:sy n="63" d="100"/>
        </p:scale>
        <p:origin x="2838" y="108"/>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3" Type="http://schemas.openxmlformats.org/officeDocument/2006/relationships/package" Target="../embeddings/Microsoft_Excel_Worksheet2.xlsx"/><Relationship Id="rId2" Type="http://schemas.microsoft.com/office/2011/relationships/chartColorStyle" Target="colors3.xml"/><Relationship Id="rId1" Type="http://schemas.microsoft.com/office/2011/relationships/chartStyle" Target="style3.xml"/></Relationships>
</file>

<file path=ppt/charts/_rels/chart4.xml.rels><?xml version="1.0" encoding="UTF-8" standalone="yes"?>
<Relationships xmlns="http://schemas.openxmlformats.org/package/2006/relationships"><Relationship Id="rId3" Type="http://schemas.openxmlformats.org/officeDocument/2006/relationships/package" Target="../embeddings/Microsoft_Excel_Worksheet3.xlsx"/><Relationship Id="rId2" Type="http://schemas.microsoft.com/office/2011/relationships/chartColorStyle" Target="colors4.xml"/><Relationship Id="rId1" Type="http://schemas.microsoft.com/office/2011/relationships/chartStyle" Target="style4.xml"/></Relationships>
</file>

<file path=ppt/charts/_rels/chart5.xml.rels><?xml version="1.0" encoding="UTF-8" standalone="yes"?>
<Relationships xmlns="http://schemas.openxmlformats.org/package/2006/relationships"><Relationship Id="rId3" Type="http://schemas.openxmlformats.org/officeDocument/2006/relationships/package" Target="../embeddings/Microsoft_Excel_Worksheet4.xlsx"/><Relationship Id="rId2" Type="http://schemas.microsoft.com/office/2011/relationships/chartColorStyle" Target="colors5.xml"/><Relationship Id="rId1" Type="http://schemas.microsoft.com/office/2011/relationships/chartStyle" Target="style5.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pl-PL" dirty="0"/>
              <a:t>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Arkusz1!$B$1</c:f>
              <c:strCache>
                <c:ptCount val="1"/>
                <c:pt idx="0">
                  <c:v>CAT</c:v>
                </c:pt>
              </c:strCache>
            </c:strRef>
          </c:tx>
          <c:spPr>
            <a:solidFill>
              <a:schemeClr val="accent1"/>
            </a:solidFill>
            <a:ln>
              <a:noFill/>
            </a:ln>
            <a:effectLst/>
          </c:spPr>
          <c:invertIfNegative val="0"/>
          <c:cat>
            <c:strRef>
              <c:f>Arkusz1!$A$2</c:f>
              <c:strCache>
                <c:ptCount val="1"/>
                <c:pt idx="0">
                  <c:v>Time spent on translating labels of medicines</c:v>
                </c:pt>
              </c:strCache>
            </c:strRef>
          </c:cat>
          <c:val>
            <c:numRef>
              <c:f>Arkusz1!$B$2</c:f>
              <c:numCache>
                <c:formatCode>General</c:formatCode>
                <c:ptCount val="1"/>
                <c:pt idx="0">
                  <c:v>100</c:v>
                </c:pt>
              </c:numCache>
            </c:numRef>
          </c:val>
          <c:extLst>
            <c:ext xmlns:c16="http://schemas.microsoft.com/office/drawing/2014/chart" uri="{C3380CC4-5D6E-409C-BE32-E72D297353CC}">
              <c16:uniqueId val="{00000000-1CF2-40BA-91CE-132D66151E76}"/>
            </c:ext>
          </c:extLst>
        </c:ser>
        <c:ser>
          <c:idx val="1"/>
          <c:order val="1"/>
          <c:tx>
            <c:strRef>
              <c:f>Arkusz1!$C$1</c:f>
              <c:strCache>
                <c:ptCount val="1"/>
                <c:pt idx="0">
                  <c:v>MT</c:v>
                </c:pt>
              </c:strCache>
            </c:strRef>
          </c:tx>
          <c:spPr>
            <a:solidFill>
              <a:schemeClr val="accent2"/>
            </a:solidFill>
            <a:ln>
              <a:noFill/>
            </a:ln>
            <a:effectLst/>
          </c:spPr>
          <c:invertIfNegative val="0"/>
          <c:cat>
            <c:strRef>
              <c:f>Arkusz1!$A$2</c:f>
              <c:strCache>
                <c:ptCount val="1"/>
                <c:pt idx="0">
                  <c:v>Time spent on translating labels of medicines</c:v>
                </c:pt>
              </c:strCache>
            </c:strRef>
          </c:cat>
          <c:val>
            <c:numRef>
              <c:f>Arkusz1!$C$2</c:f>
              <c:numCache>
                <c:formatCode>General</c:formatCode>
                <c:ptCount val="1"/>
                <c:pt idx="0">
                  <c:v>70</c:v>
                </c:pt>
              </c:numCache>
            </c:numRef>
          </c:val>
          <c:extLst>
            <c:ext xmlns:c16="http://schemas.microsoft.com/office/drawing/2014/chart" uri="{C3380CC4-5D6E-409C-BE32-E72D297353CC}">
              <c16:uniqueId val="{00000001-1CF2-40BA-91CE-132D66151E76}"/>
            </c:ext>
          </c:extLst>
        </c:ser>
        <c:ser>
          <c:idx val="2"/>
          <c:order val="2"/>
          <c:tx>
            <c:strRef>
              <c:f>Arkusz1!$D$1</c:f>
              <c:strCache>
                <c:ptCount val="1"/>
                <c:pt idx="0">
                  <c:v>AI</c:v>
                </c:pt>
              </c:strCache>
            </c:strRef>
          </c:tx>
          <c:spPr>
            <a:solidFill>
              <a:schemeClr val="accent3"/>
            </a:solidFill>
            <a:ln>
              <a:noFill/>
            </a:ln>
            <a:effectLst/>
          </c:spPr>
          <c:invertIfNegative val="0"/>
          <c:cat>
            <c:strRef>
              <c:f>Arkusz1!$A$2</c:f>
              <c:strCache>
                <c:ptCount val="1"/>
                <c:pt idx="0">
                  <c:v>Time spent on translating labels of medicines</c:v>
                </c:pt>
              </c:strCache>
            </c:strRef>
          </c:cat>
          <c:val>
            <c:numRef>
              <c:f>Arkusz1!$D$2</c:f>
              <c:numCache>
                <c:formatCode>General</c:formatCode>
                <c:ptCount val="1"/>
                <c:pt idx="0">
                  <c:v>80</c:v>
                </c:pt>
              </c:numCache>
            </c:numRef>
          </c:val>
          <c:extLst>
            <c:ext xmlns:c16="http://schemas.microsoft.com/office/drawing/2014/chart" uri="{C3380CC4-5D6E-409C-BE32-E72D297353CC}">
              <c16:uniqueId val="{00000002-1CF2-40BA-91CE-132D66151E76}"/>
            </c:ext>
          </c:extLst>
        </c:ser>
        <c:dLbls>
          <c:showLegendKey val="0"/>
          <c:showVal val="0"/>
          <c:showCatName val="0"/>
          <c:showSerName val="0"/>
          <c:showPercent val="0"/>
          <c:showBubbleSize val="0"/>
        </c:dLbls>
        <c:gapWidth val="219"/>
        <c:overlap val="-27"/>
        <c:axId val="2073178944"/>
        <c:axId val="2073177504"/>
      </c:barChart>
      <c:catAx>
        <c:axId val="207317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crossAx val="2073177504"/>
        <c:crosses val="autoZero"/>
        <c:auto val="1"/>
        <c:lblAlgn val="ctr"/>
        <c:lblOffset val="100"/>
        <c:noMultiLvlLbl val="0"/>
      </c:catAx>
      <c:valAx>
        <c:axId val="20731775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crossAx val="207317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pl-PL" dirty="0"/>
              <a:t>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Arkusz1!$B$1</c:f>
              <c:strCache>
                <c:ptCount val="1"/>
                <c:pt idx="0">
                  <c:v>CAT</c:v>
                </c:pt>
              </c:strCache>
            </c:strRef>
          </c:tx>
          <c:spPr>
            <a:solidFill>
              <a:schemeClr val="accent1"/>
            </a:solidFill>
            <a:ln>
              <a:noFill/>
            </a:ln>
            <a:effectLst/>
          </c:spPr>
          <c:invertIfNegative val="0"/>
          <c:cat>
            <c:strRef>
              <c:f>Arkusz1!$A$2</c:f>
              <c:strCache>
                <c:ptCount val="1"/>
                <c:pt idx="0">
                  <c:v>Time spent on translating medical results</c:v>
                </c:pt>
              </c:strCache>
            </c:strRef>
          </c:cat>
          <c:val>
            <c:numRef>
              <c:f>Arkusz1!$B$2</c:f>
              <c:numCache>
                <c:formatCode>General</c:formatCode>
                <c:ptCount val="1"/>
                <c:pt idx="0">
                  <c:v>100</c:v>
                </c:pt>
              </c:numCache>
            </c:numRef>
          </c:val>
          <c:extLst>
            <c:ext xmlns:c16="http://schemas.microsoft.com/office/drawing/2014/chart" uri="{C3380CC4-5D6E-409C-BE32-E72D297353CC}">
              <c16:uniqueId val="{00000000-1CF2-40BA-91CE-132D66151E76}"/>
            </c:ext>
          </c:extLst>
        </c:ser>
        <c:ser>
          <c:idx val="1"/>
          <c:order val="1"/>
          <c:tx>
            <c:strRef>
              <c:f>Arkusz1!$C$1</c:f>
              <c:strCache>
                <c:ptCount val="1"/>
                <c:pt idx="0">
                  <c:v>MT</c:v>
                </c:pt>
              </c:strCache>
            </c:strRef>
          </c:tx>
          <c:spPr>
            <a:solidFill>
              <a:schemeClr val="accent2"/>
            </a:solidFill>
            <a:ln>
              <a:noFill/>
            </a:ln>
            <a:effectLst/>
          </c:spPr>
          <c:invertIfNegative val="0"/>
          <c:cat>
            <c:strRef>
              <c:f>Arkusz1!$A$2</c:f>
              <c:strCache>
                <c:ptCount val="1"/>
                <c:pt idx="0">
                  <c:v>Time spent on translating medical results</c:v>
                </c:pt>
              </c:strCache>
            </c:strRef>
          </c:cat>
          <c:val>
            <c:numRef>
              <c:f>Arkusz1!$C$2</c:f>
              <c:numCache>
                <c:formatCode>General</c:formatCode>
                <c:ptCount val="1"/>
                <c:pt idx="0">
                  <c:v>60</c:v>
                </c:pt>
              </c:numCache>
            </c:numRef>
          </c:val>
          <c:extLst>
            <c:ext xmlns:c16="http://schemas.microsoft.com/office/drawing/2014/chart" uri="{C3380CC4-5D6E-409C-BE32-E72D297353CC}">
              <c16:uniqueId val="{00000001-1CF2-40BA-91CE-132D66151E76}"/>
            </c:ext>
          </c:extLst>
        </c:ser>
        <c:ser>
          <c:idx val="2"/>
          <c:order val="2"/>
          <c:tx>
            <c:strRef>
              <c:f>Arkusz1!$D$1</c:f>
              <c:strCache>
                <c:ptCount val="1"/>
                <c:pt idx="0">
                  <c:v>AI</c:v>
                </c:pt>
              </c:strCache>
            </c:strRef>
          </c:tx>
          <c:spPr>
            <a:solidFill>
              <a:schemeClr val="accent3"/>
            </a:solidFill>
            <a:ln>
              <a:noFill/>
            </a:ln>
            <a:effectLst/>
          </c:spPr>
          <c:invertIfNegative val="0"/>
          <c:cat>
            <c:strRef>
              <c:f>Arkusz1!$A$2</c:f>
              <c:strCache>
                <c:ptCount val="1"/>
                <c:pt idx="0">
                  <c:v>Time spent on translating medical results</c:v>
                </c:pt>
              </c:strCache>
            </c:strRef>
          </c:cat>
          <c:val>
            <c:numRef>
              <c:f>Arkusz1!$D$2</c:f>
              <c:numCache>
                <c:formatCode>General</c:formatCode>
                <c:ptCount val="1"/>
                <c:pt idx="0">
                  <c:v>60</c:v>
                </c:pt>
              </c:numCache>
            </c:numRef>
          </c:val>
          <c:extLst>
            <c:ext xmlns:c16="http://schemas.microsoft.com/office/drawing/2014/chart" uri="{C3380CC4-5D6E-409C-BE32-E72D297353CC}">
              <c16:uniqueId val="{00000002-1CF2-40BA-91CE-132D66151E76}"/>
            </c:ext>
          </c:extLst>
        </c:ser>
        <c:dLbls>
          <c:showLegendKey val="0"/>
          <c:showVal val="0"/>
          <c:showCatName val="0"/>
          <c:showSerName val="0"/>
          <c:showPercent val="0"/>
          <c:showBubbleSize val="0"/>
        </c:dLbls>
        <c:gapWidth val="219"/>
        <c:overlap val="-27"/>
        <c:axId val="2073178944"/>
        <c:axId val="2073177504"/>
      </c:barChart>
      <c:catAx>
        <c:axId val="207317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crossAx val="2073177504"/>
        <c:crosses val="autoZero"/>
        <c:auto val="1"/>
        <c:lblAlgn val="ctr"/>
        <c:lblOffset val="100"/>
        <c:noMultiLvlLbl val="0"/>
      </c:catAx>
      <c:valAx>
        <c:axId val="20731775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crossAx val="207317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pl-PL" dirty="0"/>
              <a:t>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Arkusz1!$B$1</c:f>
              <c:strCache>
                <c:ptCount val="1"/>
                <c:pt idx="0">
                  <c:v>CAT</c:v>
                </c:pt>
              </c:strCache>
            </c:strRef>
          </c:tx>
          <c:spPr>
            <a:solidFill>
              <a:schemeClr val="accent1"/>
            </a:solidFill>
            <a:ln>
              <a:noFill/>
            </a:ln>
            <a:effectLst/>
          </c:spPr>
          <c:invertIfNegative val="0"/>
          <c:cat>
            <c:strRef>
              <c:f>Arkusz1!$A$2</c:f>
              <c:strCache>
                <c:ptCount val="1"/>
                <c:pt idx="0">
                  <c:v>Time spent on translating academic texts</c:v>
                </c:pt>
              </c:strCache>
            </c:strRef>
          </c:cat>
          <c:val>
            <c:numRef>
              <c:f>Arkusz1!$B$2</c:f>
              <c:numCache>
                <c:formatCode>General</c:formatCode>
                <c:ptCount val="1"/>
                <c:pt idx="0">
                  <c:v>100</c:v>
                </c:pt>
              </c:numCache>
            </c:numRef>
          </c:val>
          <c:extLst>
            <c:ext xmlns:c16="http://schemas.microsoft.com/office/drawing/2014/chart" uri="{C3380CC4-5D6E-409C-BE32-E72D297353CC}">
              <c16:uniqueId val="{00000000-1CF2-40BA-91CE-132D66151E76}"/>
            </c:ext>
          </c:extLst>
        </c:ser>
        <c:ser>
          <c:idx val="1"/>
          <c:order val="1"/>
          <c:tx>
            <c:strRef>
              <c:f>Arkusz1!$C$1</c:f>
              <c:strCache>
                <c:ptCount val="1"/>
                <c:pt idx="0">
                  <c:v>MT</c:v>
                </c:pt>
              </c:strCache>
            </c:strRef>
          </c:tx>
          <c:spPr>
            <a:solidFill>
              <a:schemeClr val="accent2"/>
            </a:solidFill>
            <a:ln>
              <a:noFill/>
            </a:ln>
            <a:effectLst/>
          </c:spPr>
          <c:invertIfNegative val="0"/>
          <c:cat>
            <c:strRef>
              <c:f>Arkusz1!$A$2</c:f>
              <c:strCache>
                <c:ptCount val="1"/>
                <c:pt idx="0">
                  <c:v>Time spent on translating academic texts</c:v>
                </c:pt>
              </c:strCache>
            </c:strRef>
          </c:cat>
          <c:val>
            <c:numRef>
              <c:f>Arkusz1!$C$2</c:f>
              <c:numCache>
                <c:formatCode>General</c:formatCode>
                <c:ptCount val="1"/>
                <c:pt idx="0">
                  <c:v>60</c:v>
                </c:pt>
              </c:numCache>
            </c:numRef>
          </c:val>
          <c:extLst>
            <c:ext xmlns:c16="http://schemas.microsoft.com/office/drawing/2014/chart" uri="{C3380CC4-5D6E-409C-BE32-E72D297353CC}">
              <c16:uniqueId val="{00000001-1CF2-40BA-91CE-132D66151E76}"/>
            </c:ext>
          </c:extLst>
        </c:ser>
        <c:ser>
          <c:idx val="2"/>
          <c:order val="2"/>
          <c:tx>
            <c:strRef>
              <c:f>Arkusz1!$D$1</c:f>
              <c:strCache>
                <c:ptCount val="1"/>
                <c:pt idx="0">
                  <c:v>AI</c:v>
                </c:pt>
              </c:strCache>
            </c:strRef>
          </c:tx>
          <c:spPr>
            <a:solidFill>
              <a:schemeClr val="accent3"/>
            </a:solidFill>
            <a:ln>
              <a:noFill/>
            </a:ln>
            <a:effectLst/>
          </c:spPr>
          <c:invertIfNegative val="0"/>
          <c:cat>
            <c:strRef>
              <c:f>Arkusz1!$A$2</c:f>
              <c:strCache>
                <c:ptCount val="1"/>
                <c:pt idx="0">
                  <c:v>Time spent on translating academic texts</c:v>
                </c:pt>
              </c:strCache>
            </c:strRef>
          </c:cat>
          <c:val>
            <c:numRef>
              <c:f>Arkusz1!$D$2</c:f>
              <c:numCache>
                <c:formatCode>General</c:formatCode>
                <c:ptCount val="1"/>
                <c:pt idx="0">
                  <c:v>80</c:v>
                </c:pt>
              </c:numCache>
            </c:numRef>
          </c:val>
          <c:extLst>
            <c:ext xmlns:c16="http://schemas.microsoft.com/office/drawing/2014/chart" uri="{C3380CC4-5D6E-409C-BE32-E72D297353CC}">
              <c16:uniqueId val="{00000002-1CF2-40BA-91CE-132D66151E76}"/>
            </c:ext>
          </c:extLst>
        </c:ser>
        <c:dLbls>
          <c:showLegendKey val="0"/>
          <c:showVal val="0"/>
          <c:showCatName val="0"/>
          <c:showSerName val="0"/>
          <c:showPercent val="0"/>
          <c:showBubbleSize val="0"/>
        </c:dLbls>
        <c:gapWidth val="219"/>
        <c:overlap val="-27"/>
        <c:axId val="2073178944"/>
        <c:axId val="2073177504"/>
      </c:barChart>
      <c:catAx>
        <c:axId val="207317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crossAx val="2073177504"/>
        <c:crosses val="autoZero"/>
        <c:auto val="1"/>
        <c:lblAlgn val="ctr"/>
        <c:lblOffset val="100"/>
        <c:noMultiLvlLbl val="0"/>
      </c:catAx>
      <c:valAx>
        <c:axId val="20731775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crossAx val="207317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pl-PL" dirty="0"/>
              <a:t>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Arkusz1!$B$1</c:f>
              <c:strCache>
                <c:ptCount val="1"/>
                <c:pt idx="0">
                  <c:v>CAT</c:v>
                </c:pt>
              </c:strCache>
            </c:strRef>
          </c:tx>
          <c:spPr>
            <a:solidFill>
              <a:schemeClr val="accent1"/>
            </a:solidFill>
            <a:ln>
              <a:noFill/>
            </a:ln>
            <a:effectLst/>
          </c:spPr>
          <c:invertIfNegative val="0"/>
          <c:cat>
            <c:strRef>
              <c:f>Arkusz1!$A$2</c:f>
              <c:strCache>
                <c:ptCount val="1"/>
                <c:pt idx="0">
                  <c:v>Time spent on translating technical texts</c:v>
                </c:pt>
              </c:strCache>
            </c:strRef>
          </c:cat>
          <c:val>
            <c:numRef>
              <c:f>Arkusz1!$B$2</c:f>
              <c:numCache>
                <c:formatCode>General</c:formatCode>
                <c:ptCount val="1"/>
                <c:pt idx="0">
                  <c:v>100</c:v>
                </c:pt>
              </c:numCache>
            </c:numRef>
          </c:val>
          <c:extLst>
            <c:ext xmlns:c16="http://schemas.microsoft.com/office/drawing/2014/chart" uri="{C3380CC4-5D6E-409C-BE32-E72D297353CC}">
              <c16:uniqueId val="{00000000-1CF2-40BA-91CE-132D66151E76}"/>
            </c:ext>
          </c:extLst>
        </c:ser>
        <c:ser>
          <c:idx val="1"/>
          <c:order val="1"/>
          <c:tx>
            <c:strRef>
              <c:f>Arkusz1!$C$1</c:f>
              <c:strCache>
                <c:ptCount val="1"/>
                <c:pt idx="0">
                  <c:v>MT</c:v>
                </c:pt>
              </c:strCache>
            </c:strRef>
          </c:tx>
          <c:spPr>
            <a:solidFill>
              <a:schemeClr val="accent2"/>
            </a:solidFill>
            <a:ln>
              <a:noFill/>
            </a:ln>
            <a:effectLst/>
          </c:spPr>
          <c:invertIfNegative val="0"/>
          <c:cat>
            <c:strRef>
              <c:f>Arkusz1!$A$2</c:f>
              <c:strCache>
                <c:ptCount val="1"/>
                <c:pt idx="0">
                  <c:v>Time spent on translating technical texts</c:v>
                </c:pt>
              </c:strCache>
            </c:strRef>
          </c:cat>
          <c:val>
            <c:numRef>
              <c:f>Arkusz1!$C$2</c:f>
              <c:numCache>
                <c:formatCode>General</c:formatCode>
                <c:ptCount val="1"/>
                <c:pt idx="0">
                  <c:v>66</c:v>
                </c:pt>
              </c:numCache>
            </c:numRef>
          </c:val>
          <c:extLst>
            <c:ext xmlns:c16="http://schemas.microsoft.com/office/drawing/2014/chart" uri="{C3380CC4-5D6E-409C-BE32-E72D297353CC}">
              <c16:uniqueId val="{00000001-1CF2-40BA-91CE-132D66151E76}"/>
            </c:ext>
          </c:extLst>
        </c:ser>
        <c:ser>
          <c:idx val="2"/>
          <c:order val="2"/>
          <c:tx>
            <c:strRef>
              <c:f>Arkusz1!$D$1</c:f>
              <c:strCache>
                <c:ptCount val="1"/>
                <c:pt idx="0">
                  <c:v>AI</c:v>
                </c:pt>
              </c:strCache>
            </c:strRef>
          </c:tx>
          <c:spPr>
            <a:solidFill>
              <a:schemeClr val="accent3"/>
            </a:solidFill>
            <a:ln>
              <a:noFill/>
            </a:ln>
            <a:effectLst/>
          </c:spPr>
          <c:invertIfNegative val="0"/>
          <c:cat>
            <c:strRef>
              <c:f>Arkusz1!$A$2</c:f>
              <c:strCache>
                <c:ptCount val="1"/>
                <c:pt idx="0">
                  <c:v>Time spent on translating technical texts</c:v>
                </c:pt>
              </c:strCache>
            </c:strRef>
          </c:cat>
          <c:val>
            <c:numRef>
              <c:f>Arkusz1!$D$2</c:f>
              <c:numCache>
                <c:formatCode>General</c:formatCode>
                <c:ptCount val="1"/>
                <c:pt idx="0">
                  <c:v>83</c:v>
                </c:pt>
              </c:numCache>
            </c:numRef>
          </c:val>
          <c:extLst>
            <c:ext xmlns:c16="http://schemas.microsoft.com/office/drawing/2014/chart" uri="{C3380CC4-5D6E-409C-BE32-E72D297353CC}">
              <c16:uniqueId val="{00000002-1CF2-40BA-91CE-132D66151E76}"/>
            </c:ext>
          </c:extLst>
        </c:ser>
        <c:dLbls>
          <c:showLegendKey val="0"/>
          <c:showVal val="0"/>
          <c:showCatName val="0"/>
          <c:showSerName val="0"/>
          <c:showPercent val="0"/>
          <c:showBubbleSize val="0"/>
        </c:dLbls>
        <c:gapWidth val="219"/>
        <c:overlap val="-27"/>
        <c:axId val="2073178944"/>
        <c:axId val="2073177504"/>
      </c:barChart>
      <c:catAx>
        <c:axId val="207317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crossAx val="2073177504"/>
        <c:crosses val="autoZero"/>
        <c:auto val="1"/>
        <c:lblAlgn val="ctr"/>
        <c:lblOffset val="100"/>
        <c:noMultiLvlLbl val="0"/>
      </c:catAx>
      <c:valAx>
        <c:axId val="20731775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crossAx val="207317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pl-PL"/>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pl-PL" dirty="0"/>
              <a:t> </a:t>
            </a:r>
          </a:p>
        </c:rich>
      </c:tx>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pl-PL"/>
        </a:p>
      </c:txPr>
    </c:title>
    <c:autoTitleDeleted val="0"/>
    <c:plotArea>
      <c:layout/>
      <c:barChart>
        <c:barDir val="col"/>
        <c:grouping val="clustered"/>
        <c:varyColors val="0"/>
        <c:ser>
          <c:idx val="0"/>
          <c:order val="0"/>
          <c:tx>
            <c:strRef>
              <c:f>Arkusz1!$B$1</c:f>
              <c:strCache>
                <c:ptCount val="1"/>
                <c:pt idx="0">
                  <c:v>CAT</c:v>
                </c:pt>
              </c:strCache>
            </c:strRef>
          </c:tx>
          <c:spPr>
            <a:solidFill>
              <a:schemeClr val="accent1"/>
            </a:solidFill>
            <a:ln>
              <a:noFill/>
            </a:ln>
            <a:effectLst/>
          </c:spPr>
          <c:invertIfNegative val="0"/>
          <c:cat>
            <c:strRef>
              <c:f>Arkusz1!$A$2</c:f>
              <c:strCache>
                <c:ptCount val="1"/>
                <c:pt idx="0">
                  <c:v>Time spent on translating technical texts</c:v>
                </c:pt>
              </c:strCache>
            </c:strRef>
          </c:cat>
          <c:val>
            <c:numRef>
              <c:f>Arkusz1!$B$2</c:f>
              <c:numCache>
                <c:formatCode>General</c:formatCode>
                <c:ptCount val="1"/>
                <c:pt idx="0">
                  <c:v>100</c:v>
                </c:pt>
              </c:numCache>
            </c:numRef>
          </c:val>
          <c:extLst>
            <c:ext xmlns:c16="http://schemas.microsoft.com/office/drawing/2014/chart" uri="{C3380CC4-5D6E-409C-BE32-E72D297353CC}">
              <c16:uniqueId val="{00000000-1CF2-40BA-91CE-132D66151E76}"/>
            </c:ext>
          </c:extLst>
        </c:ser>
        <c:ser>
          <c:idx val="1"/>
          <c:order val="1"/>
          <c:tx>
            <c:strRef>
              <c:f>Arkusz1!$C$1</c:f>
              <c:strCache>
                <c:ptCount val="1"/>
                <c:pt idx="0">
                  <c:v>MT</c:v>
                </c:pt>
              </c:strCache>
            </c:strRef>
          </c:tx>
          <c:spPr>
            <a:solidFill>
              <a:schemeClr val="accent2"/>
            </a:solidFill>
            <a:ln>
              <a:noFill/>
            </a:ln>
            <a:effectLst/>
          </c:spPr>
          <c:invertIfNegative val="0"/>
          <c:cat>
            <c:strRef>
              <c:f>Arkusz1!$A$2</c:f>
              <c:strCache>
                <c:ptCount val="1"/>
                <c:pt idx="0">
                  <c:v>Time spent on translating technical texts</c:v>
                </c:pt>
              </c:strCache>
            </c:strRef>
          </c:cat>
          <c:val>
            <c:numRef>
              <c:f>Arkusz1!$C$2</c:f>
              <c:numCache>
                <c:formatCode>General</c:formatCode>
                <c:ptCount val="1"/>
                <c:pt idx="0">
                  <c:v>50</c:v>
                </c:pt>
              </c:numCache>
            </c:numRef>
          </c:val>
          <c:extLst>
            <c:ext xmlns:c16="http://schemas.microsoft.com/office/drawing/2014/chart" uri="{C3380CC4-5D6E-409C-BE32-E72D297353CC}">
              <c16:uniqueId val="{00000001-1CF2-40BA-91CE-132D66151E76}"/>
            </c:ext>
          </c:extLst>
        </c:ser>
        <c:ser>
          <c:idx val="2"/>
          <c:order val="2"/>
          <c:tx>
            <c:strRef>
              <c:f>Arkusz1!$D$1</c:f>
              <c:strCache>
                <c:ptCount val="1"/>
                <c:pt idx="0">
                  <c:v>AI</c:v>
                </c:pt>
              </c:strCache>
            </c:strRef>
          </c:tx>
          <c:spPr>
            <a:solidFill>
              <a:schemeClr val="accent3"/>
            </a:solidFill>
            <a:ln>
              <a:noFill/>
            </a:ln>
            <a:effectLst/>
          </c:spPr>
          <c:invertIfNegative val="0"/>
          <c:cat>
            <c:strRef>
              <c:f>Arkusz1!$A$2</c:f>
              <c:strCache>
                <c:ptCount val="1"/>
                <c:pt idx="0">
                  <c:v>Time spent on translating technical texts</c:v>
                </c:pt>
              </c:strCache>
            </c:strRef>
          </c:cat>
          <c:val>
            <c:numRef>
              <c:f>Arkusz1!$D$2</c:f>
              <c:numCache>
                <c:formatCode>General</c:formatCode>
                <c:ptCount val="1"/>
                <c:pt idx="0">
                  <c:v>50</c:v>
                </c:pt>
              </c:numCache>
            </c:numRef>
          </c:val>
          <c:extLst>
            <c:ext xmlns:c16="http://schemas.microsoft.com/office/drawing/2014/chart" uri="{C3380CC4-5D6E-409C-BE32-E72D297353CC}">
              <c16:uniqueId val="{00000002-1CF2-40BA-91CE-132D66151E76}"/>
            </c:ext>
          </c:extLst>
        </c:ser>
        <c:dLbls>
          <c:showLegendKey val="0"/>
          <c:showVal val="0"/>
          <c:showCatName val="0"/>
          <c:showSerName val="0"/>
          <c:showPercent val="0"/>
          <c:showBubbleSize val="0"/>
        </c:dLbls>
        <c:gapWidth val="219"/>
        <c:overlap val="-27"/>
        <c:axId val="2073178944"/>
        <c:axId val="2073177504"/>
      </c:barChart>
      <c:catAx>
        <c:axId val="2073178944"/>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crossAx val="2073177504"/>
        <c:crosses val="autoZero"/>
        <c:auto val="1"/>
        <c:lblAlgn val="ctr"/>
        <c:lblOffset val="100"/>
        <c:noMultiLvlLbl val="0"/>
      </c:catAx>
      <c:valAx>
        <c:axId val="2073177504"/>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crossAx val="2073178944"/>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pl-PL"/>
        </a:p>
      </c:txPr>
    </c:legend>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pPr>
      <a:endParaRPr lang="pl-PL"/>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3.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4.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5.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3.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4.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5.xml><?xml version="1.0" encoding="utf-8"?>
<cs:chartStyle xmlns:cs="http://schemas.microsoft.com/office/drawing/2012/chartStyle" xmlns:a="http://schemas.openxmlformats.org/drawingml/2006/main" id="201">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a:p>
        </p:txBody>
      </p:sp>
      <p:sp>
        <p:nvSpPr>
          <p:cNvPr id="3" name="Data — symbol zastępczy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l" rtl="0">
              <a:defRPr sz="1200"/>
            </a:lvl1pPr>
          </a:lstStyle>
          <a:p>
            <a:pPr rtl="0"/>
            <a:r>
              <a:rPr lang="en-US"/>
              <a:t>2016-06-24</a:t>
            </a:r>
            <a:endParaRPr/>
          </a:p>
        </p:txBody>
      </p:sp>
      <p:sp>
        <p:nvSpPr>
          <p:cNvPr id="4" name="Stopka — symbol zastępczy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a:p>
        </p:txBody>
      </p:sp>
      <p:sp>
        <p:nvSpPr>
          <p:cNvPr id="5" name="Numer slajdu — symbol zastępczy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l" rtl="0">
              <a:defRPr sz="1200"/>
            </a:lvl1pPr>
          </a:lstStyle>
          <a:p>
            <a:pPr rtl="0"/>
            <a:fld id="{DA52D9BF-D574-4807-B36C-9E2A025BE826}" type="slidenum">
              <a:rPr/>
              <a:t>‹#›</a:t>
            </a:fld>
            <a:endParaRPr/>
          </a:p>
        </p:txBody>
      </p:sp>
    </p:spTree>
    <p:extLst>
      <p:ext uri="{BB962C8B-B14F-4D97-AF65-F5344CB8AC3E}">
        <p14:creationId xmlns:p14="http://schemas.microsoft.com/office/powerpoint/2010/main" val="2306792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Nagłówek — symbol zastępczy 1"/>
          <p:cNvSpPr>
            <a:spLocks noGrp="1"/>
          </p:cNvSpPr>
          <p:nvPr>
            <p:ph type="hdr" sz="quarter"/>
          </p:nvPr>
        </p:nvSpPr>
        <p:spPr>
          <a:xfrm>
            <a:off x="0" y="0"/>
            <a:ext cx="2971800" cy="457200"/>
          </a:xfrm>
          <a:prstGeom prst="rect">
            <a:avLst/>
          </a:prstGeom>
        </p:spPr>
        <p:txBody>
          <a:bodyPr vert="horz" lIns="91440" tIns="45720" rIns="91440" bIns="45720" rtlCol="0"/>
          <a:lstStyle>
            <a:lvl1pPr algn="l" rtl="0">
              <a:defRPr sz="1200"/>
            </a:lvl1pPr>
          </a:lstStyle>
          <a:p>
            <a:pPr rtl="0"/>
            <a:endParaRPr/>
          </a:p>
        </p:txBody>
      </p:sp>
      <p:sp>
        <p:nvSpPr>
          <p:cNvPr id="3" name="Data — symbol zastępczy 2"/>
          <p:cNvSpPr>
            <a:spLocks noGrp="1"/>
          </p:cNvSpPr>
          <p:nvPr>
            <p:ph type="dt" idx="1"/>
          </p:nvPr>
        </p:nvSpPr>
        <p:spPr>
          <a:xfrm>
            <a:off x="3884613" y="0"/>
            <a:ext cx="2971800" cy="457200"/>
          </a:xfrm>
          <a:prstGeom prst="rect">
            <a:avLst/>
          </a:prstGeom>
        </p:spPr>
        <p:txBody>
          <a:bodyPr vert="horz" lIns="91440" tIns="45720" rIns="91440" bIns="45720" rtlCol="0"/>
          <a:lstStyle>
            <a:lvl1pPr algn="l" rtl="0">
              <a:defRPr sz="1200"/>
            </a:lvl1pPr>
          </a:lstStyle>
          <a:p>
            <a:pPr rtl="0"/>
            <a:r>
              <a:rPr lang="en-US"/>
              <a:t>2016-06-24</a:t>
            </a:r>
            <a:endParaRPr/>
          </a:p>
        </p:txBody>
      </p:sp>
      <p:sp>
        <p:nvSpPr>
          <p:cNvPr id="4" name="Obraz slajdu — symbol zastępczy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pPr rtl="0"/>
            <a:endParaRPr/>
          </a:p>
        </p:txBody>
      </p:sp>
      <p:sp>
        <p:nvSpPr>
          <p:cNvPr id="5" name="Notatki — symbol zastępczy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rtl="0"/>
            <a:r>
              <a:t>Kliknij, aby edytować style wzorca tekstu</a:t>
            </a:r>
          </a:p>
          <a:p>
            <a:pPr lvl="1" rtl="0"/>
            <a:r>
              <a:t>Drugi poziom</a:t>
            </a:r>
          </a:p>
          <a:p>
            <a:pPr lvl="2" rtl="0"/>
            <a:r>
              <a:t>Trzeci poziom</a:t>
            </a:r>
          </a:p>
          <a:p>
            <a:pPr lvl="3" rtl="0"/>
            <a:r>
              <a:t>Czwarty poziom</a:t>
            </a:r>
          </a:p>
          <a:p>
            <a:pPr lvl="4" rtl="0"/>
            <a:r>
              <a:t>Piąty poziom</a:t>
            </a:r>
          </a:p>
        </p:txBody>
      </p:sp>
      <p:sp>
        <p:nvSpPr>
          <p:cNvPr id="6" name="Stopka — symbol zastępczy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rtl="0">
              <a:defRPr sz="1200"/>
            </a:lvl1pPr>
          </a:lstStyle>
          <a:p>
            <a:pPr rtl="0"/>
            <a:endParaRPr/>
          </a:p>
        </p:txBody>
      </p:sp>
      <p:sp>
        <p:nvSpPr>
          <p:cNvPr id="7" name="Numer slajdu — symbol zastępczy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l" rtl="0">
              <a:defRPr sz="1200"/>
            </a:lvl1pPr>
          </a:lstStyle>
          <a:p>
            <a:pPr rtl="0"/>
            <a:fld id="{9E11EC53-F507-411E-9ADC-FBCFECE09D3D}" type="slidenum">
              <a:rPr/>
              <a:t>‹#›</a:t>
            </a:fld>
            <a:endParaRPr/>
          </a:p>
        </p:txBody>
      </p:sp>
    </p:spTree>
    <p:extLst>
      <p:ext uri="{BB962C8B-B14F-4D97-AF65-F5344CB8AC3E}">
        <p14:creationId xmlns:p14="http://schemas.microsoft.com/office/powerpoint/2010/main" val="758182631"/>
      </p:ext>
    </p:extLst>
  </p:cSld>
  <p:clrMap bg1="lt1" tx1="dk1" bg2="lt2" tx2="dk2" accent1="accent1" accent2="accent2" accent3="accent3" accent4="accent4" accent5="accent5" accent6="accent6" hlink="hlink" folHlink="folHlink"/>
  <p:notesStyle>
    <a:lvl1pPr marL="0" algn="l" defTabSz="1218987" rtl="0" eaLnBrk="1" latinLnBrk="0" hangingPunct="1">
      <a:defRPr sz="1600" kern="1200">
        <a:solidFill>
          <a:schemeClr val="tx1"/>
        </a:solidFill>
        <a:latin typeface="+mn-lt"/>
        <a:ea typeface="+mn-ea"/>
        <a:cs typeface="+mn-cs"/>
      </a:defRPr>
    </a:lvl1pPr>
    <a:lvl2pPr marL="609493" algn="l" defTabSz="1218987" rtl="0" eaLnBrk="1" latinLnBrk="0" hangingPunct="1">
      <a:defRPr sz="1600" kern="1200">
        <a:solidFill>
          <a:schemeClr val="tx1"/>
        </a:solidFill>
        <a:latin typeface="+mn-lt"/>
        <a:ea typeface="+mn-ea"/>
        <a:cs typeface="+mn-cs"/>
      </a:defRPr>
    </a:lvl2pPr>
    <a:lvl3pPr marL="1218987" algn="l" defTabSz="1218987" rtl="0" eaLnBrk="1" latinLnBrk="0" hangingPunct="1">
      <a:defRPr sz="1600" kern="1200">
        <a:solidFill>
          <a:schemeClr val="tx1"/>
        </a:solidFill>
        <a:latin typeface="+mn-lt"/>
        <a:ea typeface="+mn-ea"/>
        <a:cs typeface="+mn-cs"/>
      </a:defRPr>
    </a:lvl3pPr>
    <a:lvl4pPr marL="1828480" algn="l" defTabSz="1218987" rtl="0" eaLnBrk="1" latinLnBrk="0" hangingPunct="1">
      <a:defRPr sz="1600" kern="1200">
        <a:solidFill>
          <a:schemeClr val="tx1"/>
        </a:solidFill>
        <a:latin typeface="+mn-lt"/>
        <a:ea typeface="+mn-ea"/>
        <a:cs typeface="+mn-cs"/>
      </a:defRPr>
    </a:lvl4pPr>
    <a:lvl5pPr marL="2437973" algn="l" defTabSz="1218987" rtl="0" eaLnBrk="1" latinLnBrk="0" hangingPunct="1">
      <a:defRPr sz="1600" kern="1200">
        <a:solidFill>
          <a:schemeClr val="tx1"/>
        </a:solidFill>
        <a:latin typeface="+mn-lt"/>
        <a:ea typeface="+mn-ea"/>
        <a:cs typeface="+mn-cs"/>
      </a:defRPr>
    </a:lvl5pPr>
    <a:lvl6pPr marL="3047467" algn="l" defTabSz="1218987" rtl="0" eaLnBrk="1" latinLnBrk="0" hangingPunct="1">
      <a:defRPr sz="1600" kern="1200">
        <a:solidFill>
          <a:schemeClr val="tx1"/>
        </a:solidFill>
        <a:latin typeface="+mn-lt"/>
        <a:ea typeface="+mn-ea"/>
        <a:cs typeface="+mn-cs"/>
      </a:defRPr>
    </a:lvl6pPr>
    <a:lvl7pPr marL="3656960" algn="l" defTabSz="1218987" rtl="0" eaLnBrk="1" latinLnBrk="0" hangingPunct="1">
      <a:defRPr sz="1600" kern="1200">
        <a:solidFill>
          <a:schemeClr val="tx1"/>
        </a:solidFill>
        <a:latin typeface="+mn-lt"/>
        <a:ea typeface="+mn-ea"/>
        <a:cs typeface="+mn-cs"/>
      </a:defRPr>
    </a:lvl7pPr>
    <a:lvl8pPr marL="4266453" algn="l" defTabSz="1218987" rtl="0" eaLnBrk="1" latinLnBrk="0" hangingPunct="1">
      <a:defRPr sz="1600" kern="1200">
        <a:solidFill>
          <a:schemeClr val="tx1"/>
        </a:solidFill>
        <a:latin typeface="+mn-lt"/>
        <a:ea typeface="+mn-ea"/>
        <a:cs typeface="+mn-cs"/>
      </a:defRPr>
    </a:lvl8pPr>
    <a:lvl9pPr marL="4875947" algn="l" defTabSz="1218987" rtl="0" eaLnBrk="1" latinLnBrk="0" hangingPunct="1">
      <a:defRPr sz="16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ajd tytułowy">
    <p:spTree>
      <p:nvGrpSpPr>
        <p:cNvPr id="1" name=""/>
        <p:cNvGrpSpPr/>
        <p:nvPr/>
      </p:nvGrpSpPr>
      <p:grpSpPr>
        <a:xfrm>
          <a:off x="0" y="0"/>
          <a:ext cx="0" cy="0"/>
          <a:chOff x="0" y="0"/>
          <a:chExt cx="0" cy="0"/>
        </a:xfrm>
      </p:grpSpPr>
      <p:sp>
        <p:nvSpPr>
          <p:cNvPr id="8" name="Trójkąt równoramienny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a:p>
        </p:txBody>
      </p:sp>
      <p:sp>
        <p:nvSpPr>
          <p:cNvPr id="62" name="Prostokąt 61"/>
          <p:cNvSpPr/>
          <p:nvPr/>
        </p:nvSpPr>
        <p:spPr bwMode="hidden">
          <a:xfrm>
            <a:off x="0" y="1905001"/>
            <a:ext cx="12188825" cy="2148252"/>
          </a:xfrm>
          <a:prstGeom prst="rect">
            <a:avLst/>
          </a:prstGeom>
          <a:solidFill>
            <a:schemeClr val="bg1"/>
          </a:solidFill>
          <a:ln w="28575">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lnSpc>
                <a:spcPct val="90000"/>
              </a:lnSpc>
            </a:pPr>
            <a:endParaRPr sz="3200">
              <a:solidFill>
                <a:schemeClr val="tx2"/>
              </a:solidFill>
            </a:endParaRPr>
          </a:p>
        </p:txBody>
      </p:sp>
      <p:sp>
        <p:nvSpPr>
          <p:cNvPr id="2" name="Tytuł 1"/>
          <p:cNvSpPr>
            <a:spLocks noGrp="1"/>
          </p:cNvSpPr>
          <p:nvPr>
            <p:ph type="ctrTitle"/>
          </p:nvPr>
        </p:nvSpPr>
        <p:spPr>
          <a:xfrm>
            <a:off x="1218883" y="1905002"/>
            <a:ext cx="9751060" cy="2147926"/>
          </a:xfrm>
        </p:spPr>
        <p:txBody>
          <a:bodyPr rtlCol="0" anchor="ctr">
            <a:normAutofit/>
          </a:bodyPr>
          <a:lstStyle>
            <a:lvl1pPr algn="ctr" rtl="0">
              <a:defRPr sz="4400" cap="all" normalizeH="0" baseline="0"/>
            </a:lvl1pPr>
          </a:lstStyle>
          <a:p>
            <a:pPr rtl="0"/>
            <a:r>
              <a:rPr lang="pl-PL"/>
              <a:t>Kliknij, aby edytować styl</a:t>
            </a:r>
            <a:endParaRPr/>
          </a:p>
        </p:txBody>
      </p:sp>
      <p:sp>
        <p:nvSpPr>
          <p:cNvPr id="3" name="Podtytuł 2"/>
          <p:cNvSpPr>
            <a:spLocks noGrp="1"/>
          </p:cNvSpPr>
          <p:nvPr>
            <p:ph type="subTitle" idx="1"/>
          </p:nvPr>
        </p:nvSpPr>
        <p:spPr>
          <a:xfrm>
            <a:off x="1218883" y="4140200"/>
            <a:ext cx="9751060" cy="1016000"/>
          </a:xfrm>
        </p:spPr>
        <p:txBody>
          <a:bodyPr rtlCol="0">
            <a:normAutofit/>
          </a:bodyPr>
          <a:lstStyle>
            <a:lvl1pPr marL="0" indent="0" algn="ctr" rtl="0">
              <a:spcBef>
                <a:spcPts val="0"/>
              </a:spcBef>
              <a:buNone/>
              <a:defRPr sz="2800">
                <a:solidFill>
                  <a:schemeClr val="tx1"/>
                </a:solidFill>
              </a:defRPr>
            </a:lvl1pPr>
            <a:lvl2pPr marL="609493" indent="0" algn="ctr" rtl="0">
              <a:buNone/>
              <a:defRPr>
                <a:solidFill>
                  <a:schemeClr val="tx1">
                    <a:tint val="75000"/>
                  </a:schemeClr>
                </a:solidFill>
              </a:defRPr>
            </a:lvl2pPr>
            <a:lvl3pPr marL="1218987" indent="0" algn="ctr" rtl="0">
              <a:buNone/>
              <a:defRPr>
                <a:solidFill>
                  <a:schemeClr val="tx1">
                    <a:tint val="75000"/>
                  </a:schemeClr>
                </a:solidFill>
              </a:defRPr>
            </a:lvl3pPr>
            <a:lvl4pPr marL="1828480" indent="0" algn="ctr" rtl="0">
              <a:buNone/>
              <a:defRPr>
                <a:solidFill>
                  <a:schemeClr val="tx1">
                    <a:tint val="75000"/>
                  </a:schemeClr>
                </a:solidFill>
              </a:defRPr>
            </a:lvl4pPr>
            <a:lvl5pPr marL="2437973" indent="0" algn="ctr" rtl="0">
              <a:buNone/>
              <a:defRPr>
                <a:solidFill>
                  <a:schemeClr val="tx1">
                    <a:tint val="75000"/>
                  </a:schemeClr>
                </a:solidFill>
              </a:defRPr>
            </a:lvl5pPr>
            <a:lvl6pPr marL="3047467" indent="0" algn="ctr" rtl="0">
              <a:buNone/>
              <a:defRPr>
                <a:solidFill>
                  <a:schemeClr val="tx1">
                    <a:tint val="75000"/>
                  </a:schemeClr>
                </a:solidFill>
              </a:defRPr>
            </a:lvl6pPr>
            <a:lvl7pPr marL="3656960" indent="0" algn="ctr" rtl="0">
              <a:buNone/>
              <a:defRPr>
                <a:solidFill>
                  <a:schemeClr val="tx1">
                    <a:tint val="75000"/>
                  </a:schemeClr>
                </a:solidFill>
              </a:defRPr>
            </a:lvl7pPr>
            <a:lvl8pPr marL="4266453" indent="0" algn="ctr" rtl="0">
              <a:buNone/>
              <a:defRPr>
                <a:solidFill>
                  <a:schemeClr val="tx1">
                    <a:tint val="75000"/>
                  </a:schemeClr>
                </a:solidFill>
              </a:defRPr>
            </a:lvl8pPr>
            <a:lvl9pPr marL="4875947" indent="0" algn="ctr" rtl="0">
              <a:buNone/>
              <a:defRPr>
                <a:solidFill>
                  <a:schemeClr val="tx1">
                    <a:tint val="75000"/>
                  </a:schemeClr>
                </a:solidFill>
              </a:defRPr>
            </a:lvl9pPr>
          </a:lstStyle>
          <a:p>
            <a:pPr rtl="0"/>
            <a:r>
              <a:rPr lang="pl-PL"/>
              <a:t>Kliknij, aby edytować styl wzorca podtytułu</a:t>
            </a:r>
            <a:endParaRP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picTx" preserve="1">
  <p:cSld name="Alternatywny obraz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7821163" y="482600"/>
            <a:ext cx="3961368" cy="1422400"/>
          </a:xfrm>
        </p:spPr>
        <p:txBody>
          <a:bodyPr rtlCol="0" anchor="b" anchorCtr="0">
            <a:normAutofit/>
          </a:bodyPr>
          <a:lstStyle>
            <a:lvl1pPr algn="l" rtl="0">
              <a:defRPr sz="3200" b="0"/>
            </a:lvl1pPr>
          </a:lstStyle>
          <a:p>
            <a:pPr rtl="0"/>
            <a:r>
              <a:rPr lang="pl-PL"/>
              <a:t>Kliknij, aby edytować styl</a:t>
            </a:r>
            <a:endParaRPr/>
          </a:p>
        </p:txBody>
      </p:sp>
      <p:sp>
        <p:nvSpPr>
          <p:cNvPr id="9" name="Prostokąt 8" descr="&#10;"/>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a:p>
        </p:txBody>
      </p:sp>
      <p:sp>
        <p:nvSpPr>
          <p:cNvPr id="3" name="Obraz — symbol zastępczy 2" descr="Pusty symbol zastępczy pozwalający dodać obraz. Kliknij symbol zastępczy i wybierz obraz, który chcesz dodać.&#10;"/>
          <p:cNvSpPr>
            <a:spLocks noGrp="1"/>
          </p:cNvSpPr>
          <p:nvPr>
            <p:ph type="pic" idx="1"/>
          </p:nvPr>
        </p:nvSpPr>
        <p:spPr>
          <a:xfrm>
            <a:off x="507868" y="482600"/>
            <a:ext cx="6602281" cy="5842001"/>
          </a:xfrm>
          <a:noFill/>
          <a:ln w="9525">
            <a:noFill/>
            <a:miter lim="800000"/>
          </a:ln>
          <a:effectLst/>
        </p:spPr>
        <p:txBody>
          <a:bodyPr rtlCol="0">
            <a:normAutofit/>
          </a:bodyPr>
          <a:lstStyle>
            <a:lvl1pPr marL="0" indent="0" algn="ctr" rtl="0">
              <a:buNone/>
              <a:defRPr sz="2700"/>
            </a:lvl1pPr>
            <a:lvl2pPr marL="609493" indent="0" algn="l" rtl="0">
              <a:buNone/>
              <a:defRPr sz="3700"/>
            </a:lvl2pPr>
            <a:lvl3pPr marL="1218987" indent="0" algn="l" rtl="0">
              <a:buNone/>
              <a:defRPr sz="3200"/>
            </a:lvl3pPr>
            <a:lvl4pPr marL="1828480" indent="0" algn="l" rtl="0">
              <a:buNone/>
              <a:defRPr sz="2700"/>
            </a:lvl4pPr>
            <a:lvl5pPr marL="2437973" indent="0" algn="l" rtl="0">
              <a:buNone/>
              <a:defRPr sz="2700"/>
            </a:lvl5pPr>
            <a:lvl6pPr marL="3047467"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pl-PL"/>
              <a:t>Kliknij ikonę, aby dodać obraz</a:t>
            </a:r>
            <a:endParaRPr dirty="0"/>
          </a:p>
        </p:txBody>
      </p:sp>
      <p:sp>
        <p:nvSpPr>
          <p:cNvPr id="4" name="Tekst — symbol zastępczy 3"/>
          <p:cNvSpPr>
            <a:spLocks noGrp="1"/>
          </p:cNvSpPr>
          <p:nvPr>
            <p:ph type="body" sz="half" idx="2"/>
          </p:nvPr>
        </p:nvSpPr>
        <p:spPr>
          <a:xfrm>
            <a:off x="7821163" y="2108200"/>
            <a:ext cx="3961368" cy="4267200"/>
          </a:xfrm>
        </p:spPr>
        <p:txBody>
          <a:bodyPr rtlCol="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pl-PL"/>
              <a:t>Kliknij, aby edytować style wzorca tekstu</a:t>
            </a:r>
          </a:p>
        </p:txBody>
      </p:sp>
    </p:spTree>
    <p:extLst>
      <p:ext uri="{BB962C8B-B14F-4D97-AF65-F5344CB8AC3E}">
        <p14:creationId xmlns:p14="http://schemas.microsoft.com/office/powerpoint/2010/main" val="2076303992"/>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x" preserve="1">
  <p:cSld name="Tytuł i tekst pionowy">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a:t>Kliknij, aby edytować styl</a:t>
            </a:r>
            <a:endParaRPr/>
          </a:p>
        </p:txBody>
      </p:sp>
      <p:sp>
        <p:nvSpPr>
          <p:cNvPr id="3" name="Tekst pionowy — symbol zastępczy 2"/>
          <p:cNvSpPr>
            <a:spLocks noGrp="1"/>
          </p:cNvSpPr>
          <p:nvPr>
            <p:ph type="body" orient="vert" idx="1"/>
          </p:nvPr>
        </p:nvSpPr>
        <p:spPr/>
        <p:txBody>
          <a:bodyPr vert="eaVert" rtlCol="0"/>
          <a:lstStyle>
            <a:lvl5pPr algn="l" rtl="0">
              <a:defRPr/>
            </a:lvl5pPr>
            <a:lvl6pPr marL="2669581" algn="l" rtl="0">
              <a:defRPr baseline="0"/>
            </a:lvl6pPr>
            <a:lvl7pPr marL="2669581" algn="l" rtl="0">
              <a:defRPr baseline="0"/>
            </a:lvl7pPr>
            <a:lvl8pPr marL="2669581" algn="l" rtl="0">
              <a:defRPr baseline="0"/>
            </a:lvl8pPr>
            <a:lvl9pPr marL="2669581" algn="l" rtl="0">
              <a:defRPr baseline="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a:p>
        </p:txBody>
      </p:sp>
      <p:sp>
        <p:nvSpPr>
          <p:cNvPr id="5" name="Stopka — symbol zastępczy 4"/>
          <p:cNvSpPr>
            <a:spLocks noGrp="1"/>
          </p:cNvSpPr>
          <p:nvPr>
            <p:ph type="ftr" sz="quarter" idx="11"/>
          </p:nvPr>
        </p:nvSpPr>
        <p:spPr/>
        <p:txBody>
          <a:bodyPr rtlCol="0"/>
          <a:lstStyle/>
          <a:p>
            <a:pPr rtl="0"/>
            <a:endParaRPr/>
          </a:p>
        </p:txBody>
      </p:sp>
      <p:sp>
        <p:nvSpPr>
          <p:cNvPr id="4" name="Data — symbol zastępczy 3"/>
          <p:cNvSpPr>
            <a:spLocks noGrp="1"/>
          </p:cNvSpPr>
          <p:nvPr>
            <p:ph type="dt" sz="half" idx="10"/>
          </p:nvPr>
        </p:nvSpPr>
        <p:spPr/>
        <p:txBody>
          <a:bodyPr rtlCol="0"/>
          <a:lstStyle/>
          <a:p>
            <a:pPr rtl="0"/>
            <a:r>
              <a:rPr lang="en-US"/>
              <a:t>2016-06-24</a:t>
            </a:r>
            <a:endParaRPr/>
          </a:p>
        </p:txBody>
      </p:sp>
      <p:sp>
        <p:nvSpPr>
          <p:cNvPr id="6" name="Numer slajdu — symbol zastępczy 5"/>
          <p:cNvSpPr>
            <a:spLocks noGrp="1"/>
          </p:cNvSpPr>
          <p:nvPr>
            <p:ph type="sldNum" sz="quarter" idx="12"/>
          </p:nvPr>
        </p:nvSpPr>
        <p:spPr/>
        <p:txBody>
          <a:bodyPr rtlCol="0"/>
          <a:lstStyle/>
          <a:p>
            <a:pPr rtl="0"/>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type="vertTitleAndTx" preserve="1">
  <p:cSld name="Tytuł pionowy i tekst">
    <p:spTree>
      <p:nvGrpSpPr>
        <p:cNvPr id="1" name=""/>
        <p:cNvGrpSpPr/>
        <p:nvPr/>
      </p:nvGrpSpPr>
      <p:grpSpPr>
        <a:xfrm>
          <a:off x="0" y="0"/>
          <a:ext cx="0" cy="0"/>
          <a:chOff x="0" y="0"/>
          <a:chExt cx="0" cy="0"/>
        </a:xfrm>
      </p:grpSpPr>
      <p:sp>
        <p:nvSpPr>
          <p:cNvPr id="2" name="Tytuł pionowy 1"/>
          <p:cNvSpPr>
            <a:spLocks noGrp="1"/>
          </p:cNvSpPr>
          <p:nvPr>
            <p:ph type="title" orient="vert"/>
          </p:nvPr>
        </p:nvSpPr>
        <p:spPr>
          <a:xfrm>
            <a:off x="10040043" y="482599"/>
            <a:ext cx="1843982" cy="5791201"/>
          </a:xfrm>
        </p:spPr>
        <p:txBody>
          <a:bodyPr vert="eaVert" rtlCol="0"/>
          <a:lstStyle/>
          <a:p>
            <a:pPr rtl="0"/>
            <a:r>
              <a:rPr lang="pl-PL"/>
              <a:t>Kliknij, aby edytować styl</a:t>
            </a:r>
            <a:endParaRPr/>
          </a:p>
        </p:txBody>
      </p:sp>
      <p:sp>
        <p:nvSpPr>
          <p:cNvPr id="3" name="Tekst pionowy — symbol zastępczy 2"/>
          <p:cNvSpPr>
            <a:spLocks noGrp="1"/>
          </p:cNvSpPr>
          <p:nvPr>
            <p:ph type="body" orient="vert" idx="1"/>
          </p:nvPr>
        </p:nvSpPr>
        <p:spPr>
          <a:xfrm>
            <a:off x="914162" y="482599"/>
            <a:ext cx="9040045" cy="5791201"/>
          </a:xfrm>
        </p:spPr>
        <p:txBody>
          <a:bodyPr vert="eaVert" rtlCol="0"/>
          <a:lstStyle>
            <a:lvl5pPr algn="l" rtl="0">
              <a:defRPr/>
            </a:lvl5pPr>
            <a:lvl6pPr algn="l" rtl="0">
              <a:defRPr/>
            </a:lvl6pPr>
            <a:lvl7pPr algn="l" rtl="0">
              <a:defRPr/>
            </a:lvl7pPr>
            <a:lvl8pPr algn="l" rtl="0">
              <a:defRPr baseline="0"/>
            </a:lvl8pPr>
            <a:lvl9pPr algn="l" rtl="0">
              <a:defRPr baseline="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a:p>
        </p:txBody>
      </p:sp>
      <p:sp>
        <p:nvSpPr>
          <p:cNvPr id="5" name="Stopka — symbol zastępczy 4"/>
          <p:cNvSpPr>
            <a:spLocks noGrp="1"/>
          </p:cNvSpPr>
          <p:nvPr>
            <p:ph type="ftr" sz="quarter" idx="11"/>
          </p:nvPr>
        </p:nvSpPr>
        <p:spPr/>
        <p:txBody>
          <a:bodyPr rtlCol="0"/>
          <a:lstStyle/>
          <a:p>
            <a:pPr rtl="0"/>
            <a:endParaRPr/>
          </a:p>
        </p:txBody>
      </p:sp>
      <p:sp>
        <p:nvSpPr>
          <p:cNvPr id="4" name="Data — symbol zastępczy 3"/>
          <p:cNvSpPr>
            <a:spLocks noGrp="1"/>
          </p:cNvSpPr>
          <p:nvPr>
            <p:ph type="dt" sz="half" idx="10"/>
          </p:nvPr>
        </p:nvSpPr>
        <p:spPr/>
        <p:txBody>
          <a:bodyPr rtlCol="0"/>
          <a:lstStyle/>
          <a:p>
            <a:pPr rtl="0"/>
            <a:r>
              <a:rPr lang="en-US"/>
              <a:t>2016-06-24</a:t>
            </a:r>
            <a:endParaRPr/>
          </a:p>
        </p:txBody>
      </p:sp>
      <p:sp>
        <p:nvSpPr>
          <p:cNvPr id="6" name="Numer slajdu — symbol zastępczy 5"/>
          <p:cNvSpPr>
            <a:spLocks noGrp="1"/>
          </p:cNvSpPr>
          <p:nvPr>
            <p:ph type="sldNum" sz="quarter" idx="12"/>
          </p:nvPr>
        </p:nvSpPr>
        <p:spPr/>
        <p:txBody>
          <a:bodyPr rtlCol="0"/>
          <a:lstStyle/>
          <a:p>
            <a:pPr rtl="0"/>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ytuł i zawartość">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a:t>Kliknij, aby edytować styl</a:t>
            </a:r>
            <a:endParaRPr/>
          </a:p>
        </p:txBody>
      </p:sp>
      <p:sp>
        <p:nvSpPr>
          <p:cNvPr id="3" name="Zawartość — symbol zastępczy 2"/>
          <p:cNvSpPr>
            <a:spLocks noGrp="1"/>
          </p:cNvSpPr>
          <p:nvPr>
            <p:ph idx="1"/>
          </p:nvPr>
        </p:nvSpPr>
        <p:spPr/>
        <p:txBody>
          <a:bodyPr rtlCol="0"/>
          <a:lstStyle>
            <a:lvl5pPr algn="l" rtl="0">
              <a:defRPr/>
            </a:lvl5pPr>
            <a:lvl6pPr algn="l" rtl="0">
              <a:defRPr/>
            </a:lvl6pPr>
            <a:lvl7pPr algn="l" rtl="0">
              <a:defRPr/>
            </a:lvl7pPr>
            <a:lvl8pPr algn="l" rtl="0">
              <a:defRPr/>
            </a:lvl8pPr>
            <a:lvl9pPr algn="l" rtl="0">
              <a:defRPr/>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a:p>
        </p:txBody>
      </p:sp>
      <p:sp>
        <p:nvSpPr>
          <p:cNvPr id="5" name="Stopka — symbol zastępczy 4"/>
          <p:cNvSpPr>
            <a:spLocks noGrp="1"/>
          </p:cNvSpPr>
          <p:nvPr>
            <p:ph type="ftr" sz="quarter" idx="11"/>
          </p:nvPr>
        </p:nvSpPr>
        <p:spPr/>
        <p:txBody>
          <a:bodyPr rtlCol="0"/>
          <a:lstStyle/>
          <a:p>
            <a:pPr rtl="0"/>
            <a:endParaRPr/>
          </a:p>
        </p:txBody>
      </p:sp>
      <p:sp>
        <p:nvSpPr>
          <p:cNvPr id="4" name="Data — symbol zastępczy 3"/>
          <p:cNvSpPr>
            <a:spLocks noGrp="1"/>
          </p:cNvSpPr>
          <p:nvPr>
            <p:ph type="dt" sz="half" idx="10"/>
          </p:nvPr>
        </p:nvSpPr>
        <p:spPr/>
        <p:txBody>
          <a:bodyPr rtlCol="0"/>
          <a:lstStyle/>
          <a:p>
            <a:pPr rtl="0"/>
            <a:r>
              <a:rPr lang="en-US"/>
              <a:t>2016-06-24</a:t>
            </a:r>
            <a:endParaRPr/>
          </a:p>
        </p:txBody>
      </p:sp>
      <p:sp>
        <p:nvSpPr>
          <p:cNvPr id="6" name="Numer slajdu — symbol zastępczy 5"/>
          <p:cNvSpPr>
            <a:spLocks noGrp="1"/>
          </p:cNvSpPr>
          <p:nvPr>
            <p:ph type="sldNum" sz="quarter" idx="12"/>
          </p:nvPr>
        </p:nvSpPr>
        <p:spPr/>
        <p:txBody>
          <a:bodyPr rtlCol="0"/>
          <a:lstStyle/>
          <a:p>
            <a:pPr rtl="0"/>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Nagłówek sekcji">
    <p:spTree>
      <p:nvGrpSpPr>
        <p:cNvPr id="1" name=""/>
        <p:cNvGrpSpPr/>
        <p:nvPr/>
      </p:nvGrpSpPr>
      <p:grpSpPr>
        <a:xfrm>
          <a:off x="0" y="0"/>
          <a:ext cx="0" cy="0"/>
          <a:chOff x="0" y="0"/>
          <a:chExt cx="0" cy="0"/>
        </a:xfrm>
      </p:grpSpPr>
      <p:sp>
        <p:nvSpPr>
          <p:cNvPr id="11" name="Trójkąt równoramienny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a:p>
        </p:txBody>
      </p:sp>
      <p:sp>
        <p:nvSpPr>
          <p:cNvPr id="2" name="Tytuł 1"/>
          <p:cNvSpPr>
            <a:spLocks noGrp="1"/>
          </p:cNvSpPr>
          <p:nvPr>
            <p:ph type="title"/>
          </p:nvPr>
        </p:nvSpPr>
        <p:spPr>
          <a:xfrm>
            <a:off x="1218883" y="1524000"/>
            <a:ext cx="9751060" cy="1992597"/>
          </a:xfrm>
        </p:spPr>
        <p:txBody>
          <a:bodyPr rtlCol="0" anchor="b" anchorCtr="0">
            <a:noAutofit/>
          </a:bodyPr>
          <a:lstStyle>
            <a:lvl1pPr algn="ctr" rtl="0">
              <a:defRPr sz="4400" b="0" cap="all" baseline="0"/>
            </a:lvl1pPr>
          </a:lstStyle>
          <a:p>
            <a:pPr rtl="0"/>
            <a:r>
              <a:rPr lang="pl-PL"/>
              <a:t>Kliknij, aby edytować styl</a:t>
            </a:r>
            <a:endParaRPr/>
          </a:p>
        </p:txBody>
      </p:sp>
      <p:sp>
        <p:nvSpPr>
          <p:cNvPr id="3" name="Tekst — symbol zastępczy 2"/>
          <p:cNvSpPr>
            <a:spLocks noGrp="1"/>
          </p:cNvSpPr>
          <p:nvPr>
            <p:ph type="body" idx="1"/>
          </p:nvPr>
        </p:nvSpPr>
        <p:spPr>
          <a:xfrm>
            <a:off x="1218883" y="3632200"/>
            <a:ext cx="9751060" cy="1016000"/>
          </a:xfrm>
        </p:spPr>
        <p:txBody>
          <a:bodyPr rtlCol="0" anchor="t" anchorCtr="0">
            <a:noAutofit/>
          </a:bodyPr>
          <a:lstStyle>
            <a:lvl1pPr marL="0" indent="0" algn="ctr" rtl="0">
              <a:spcBef>
                <a:spcPts val="0"/>
              </a:spcBef>
              <a:buNone/>
              <a:defRPr sz="2800">
                <a:solidFill>
                  <a:schemeClr val="tx1"/>
                </a:solidFill>
              </a:defRPr>
            </a:lvl1pPr>
            <a:lvl2pPr marL="609493" indent="0" algn="l" rtl="0">
              <a:buNone/>
              <a:defRPr sz="2400">
                <a:solidFill>
                  <a:schemeClr val="tx1">
                    <a:tint val="75000"/>
                  </a:schemeClr>
                </a:solidFill>
              </a:defRPr>
            </a:lvl2pPr>
            <a:lvl3pPr marL="1218987" indent="0" algn="l" rtl="0">
              <a:buNone/>
              <a:defRPr sz="2100">
                <a:solidFill>
                  <a:schemeClr val="tx1">
                    <a:tint val="75000"/>
                  </a:schemeClr>
                </a:solidFill>
              </a:defRPr>
            </a:lvl3pPr>
            <a:lvl4pPr marL="1828480" indent="0" algn="l" rtl="0">
              <a:buNone/>
              <a:defRPr sz="1900">
                <a:solidFill>
                  <a:schemeClr val="tx1">
                    <a:tint val="75000"/>
                  </a:schemeClr>
                </a:solidFill>
              </a:defRPr>
            </a:lvl4pPr>
            <a:lvl5pPr marL="2437973" indent="0" algn="l" rtl="0">
              <a:buNone/>
              <a:defRPr sz="1900">
                <a:solidFill>
                  <a:schemeClr val="tx1">
                    <a:tint val="75000"/>
                  </a:schemeClr>
                </a:solidFill>
              </a:defRPr>
            </a:lvl5pPr>
            <a:lvl6pPr marL="3047467" indent="0" algn="l" rtl="0">
              <a:buNone/>
              <a:defRPr sz="1900">
                <a:solidFill>
                  <a:schemeClr val="tx1">
                    <a:tint val="75000"/>
                  </a:schemeClr>
                </a:solidFill>
              </a:defRPr>
            </a:lvl6pPr>
            <a:lvl7pPr marL="3656960" indent="0" algn="l" rtl="0">
              <a:buNone/>
              <a:defRPr sz="1900">
                <a:solidFill>
                  <a:schemeClr val="tx1">
                    <a:tint val="75000"/>
                  </a:schemeClr>
                </a:solidFill>
              </a:defRPr>
            </a:lvl7pPr>
            <a:lvl8pPr marL="4266453" indent="0" algn="l" rtl="0">
              <a:buNone/>
              <a:defRPr sz="1900">
                <a:solidFill>
                  <a:schemeClr val="tx1">
                    <a:tint val="75000"/>
                  </a:schemeClr>
                </a:solidFill>
              </a:defRPr>
            </a:lvl8pPr>
            <a:lvl9pPr marL="4875947" indent="0" algn="l" rtl="0">
              <a:buNone/>
              <a:defRPr sz="1900">
                <a:solidFill>
                  <a:schemeClr val="tx1">
                    <a:tint val="75000"/>
                  </a:schemeClr>
                </a:solidFill>
              </a:defRPr>
            </a:lvl9pPr>
          </a:lstStyle>
          <a:p>
            <a:pPr lvl="0" rtl="0"/>
            <a:r>
              <a:rPr lang="pl-PL"/>
              <a:t>Kliknij, aby edytować style wzorca tekstu</a:t>
            </a:r>
          </a:p>
        </p:txBody>
      </p:sp>
      <p:sp>
        <p:nvSpPr>
          <p:cNvPr id="5" name="Stopka — symbol zastępczy 4"/>
          <p:cNvSpPr>
            <a:spLocks noGrp="1"/>
          </p:cNvSpPr>
          <p:nvPr>
            <p:ph type="ftr" sz="quarter" idx="11"/>
          </p:nvPr>
        </p:nvSpPr>
        <p:spPr/>
        <p:txBody>
          <a:bodyPr rtlCol="0"/>
          <a:lstStyle/>
          <a:p>
            <a:pPr rtl="0"/>
            <a:endParaRPr/>
          </a:p>
        </p:txBody>
      </p:sp>
      <p:sp>
        <p:nvSpPr>
          <p:cNvPr id="4" name="Data — symbol zastępczy 3"/>
          <p:cNvSpPr>
            <a:spLocks noGrp="1"/>
          </p:cNvSpPr>
          <p:nvPr>
            <p:ph type="dt" sz="half" idx="10"/>
          </p:nvPr>
        </p:nvSpPr>
        <p:spPr/>
        <p:txBody>
          <a:bodyPr rtlCol="0"/>
          <a:lstStyle/>
          <a:p>
            <a:pPr rtl="0"/>
            <a:r>
              <a:rPr lang="en-US"/>
              <a:t>2016-06-24</a:t>
            </a:r>
            <a:endParaRPr/>
          </a:p>
        </p:txBody>
      </p:sp>
      <p:sp>
        <p:nvSpPr>
          <p:cNvPr id="6" name="Numer slajdu — symbol zastępczy 5"/>
          <p:cNvSpPr>
            <a:spLocks noGrp="1"/>
          </p:cNvSpPr>
          <p:nvPr>
            <p:ph type="sldNum" sz="quarter" idx="12"/>
          </p:nvPr>
        </p:nvSpPr>
        <p:spPr/>
        <p:txBody>
          <a:bodyPr rtlCol="0"/>
          <a:lstStyle/>
          <a:p>
            <a:pPr rtl="0"/>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wa elementy zawartości">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a:t>Kliknij, aby edytować styl</a:t>
            </a:r>
            <a:endParaRPr/>
          </a:p>
        </p:txBody>
      </p:sp>
      <p:sp>
        <p:nvSpPr>
          <p:cNvPr id="3" name="Zawartość — symbol zastępczy 2"/>
          <p:cNvSpPr>
            <a:spLocks noGrp="1"/>
          </p:cNvSpPr>
          <p:nvPr>
            <p:ph sz="half" idx="1"/>
          </p:nvPr>
        </p:nvSpPr>
        <p:spPr>
          <a:xfrm>
            <a:off x="914162" y="1803401"/>
            <a:ext cx="4977104" cy="44704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algn="l" rtl="0">
              <a:defRPr sz="1400"/>
            </a:lvl6pPr>
            <a:lvl7pPr marL="2669581" algn="l" rtl="0">
              <a:defRPr sz="1400"/>
            </a:lvl7pPr>
            <a:lvl8pPr marL="2669581" algn="l" rtl="0">
              <a:defRPr sz="1400"/>
            </a:lvl8pPr>
            <a:lvl9pPr marL="2669581" algn="l" rtl="0">
              <a:defRPr sz="140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a:p>
        </p:txBody>
      </p:sp>
      <p:sp>
        <p:nvSpPr>
          <p:cNvPr id="4" name="Zawartość — symbol zastępczy 3"/>
          <p:cNvSpPr>
            <a:spLocks noGrp="1"/>
          </p:cNvSpPr>
          <p:nvPr>
            <p:ph sz="half" idx="2"/>
          </p:nvPr>
        </p:nvSpPr>
        <p:spPr>
          <a:xfrm>
            <a:off x="6297559" y="1803401"/>
            <a:ext cx="4977104" cy="44704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baseline="0"/>
            </a:lvl6pPr>
            <a:lvl7pPr marL="2669581" algn="l" rtl="0">
              <a:defRPr sz="1400" baseline="0"/>
            </a:lvl7pPr>
            <a:lvl8pPr marL="2669581" algn="l" rtl="0">
              <a:defRPr sz="1400" baseline="0"/>
            </a:lvl8pPr>
            <a:lvl9pPr marL="2669581" algn="l" rtl="0">
              <a:defRPr sz="1400" baseline="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a:p>
        </p:txBody>
      </p:sp>
      <p:sp>
        <p:nvSpPr>
          <p:cNvPr id="6" name="Stopka — symbol zastępczy 5"/>
          <p:cNvSpPr>
            <a:spLocks noGrp="1"/>
          </p:cNvSpPr>
          <p:nvPr>
            <p:ph type="ftr" sz="quarter" idx="11"/>
          </p:nvPr>
        </p:nvSpPr>
        <p:spPr/>
        <p:txBody>
          <a:bodyPr rtlCol="0"/>
          <a:lstStyle/>
          <a:p>
            <a:pPr rtl="0"/>
            <a:endParaRPr/>
          </a:p>
        </p:txBody>
      </p:sp>
      <p:sp>
        <p:nvSpPr>
          <p:cNvPr id="5" name="Data — symbol zastępczy 4"/>
          <p:cNvSpPr>
            <a:spLocks noGrp="1"/>
          </p:cNvSpPr>
          <p:nvPr>
            <p:ph type="dt" sz="half" idx="10"/>
          </p:nvPr>
        </p:nvSpPr>
        <p:spPr/>
        <p:txBody>
          <a:bodyPr rtlCol="0"/>
          <a:lstStyle/>
          <a:p>
            <a:pPr rtl="0"/>
            <a:r>
              <a:rPr lang="en-US"/>
              <a:t>2016-06-24</a:t>
            </a:r>
            <a:endParaRPr/>
          </a:p>
        </p:txBody>
      </p:sp>
      <p:sp>
        <p:nvSpPr>
          <p:cNvPr id="7" name="Numer slajdu — symbol zastępczy 6"/>
          <p:cNvSpPr>
            <a:spLocks noGrp="1"/>
          </p:cNvSpPr>
          <p:nvPr>
            <p:ph type="sldNum" sz="quarter" idx="12"/>
          </p:nvPr>
        </p:nvSpPr>
        <p:spPr/>
        <p:txBody>
          <a:bodyPr rtlCol="0"/>
          <a:lstStyle/>
          <a:p>
            <a:pPr rtl="0"/>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ównanie">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lvl1pPr algn="l" rtl="0">
              <a:defRPr/>
            </a:lvl1pPr>
          </a:lstStyle>
          <a:p>
            <a:pPr rtl="0"/>
            <a:r>
              <a:rPr lang="pl-PL"/>
              <a:t>Kliknij, aby edytować styl</a:t>
            </a:r>
            <a:endParaRPr/>
          </a:p>
        </p:txBody>
      </p:sp>
      <p:sp>
        <p:nvSpPr>
          <p:cNvPr id="3" name="Tekst — symbol zastępczy 2"/>
          <p:cNvSpPr>
            <a:spLocks noGrp="1"/>
          </p:cNvSpPr>
          <p:nvPr>
            <p:ph type="body" idx="1"/>
          </p:nvPr>
        </p:nvSpPr>
        <p:spPr>
          <a:xfrm>
            <a:off x="914162" y="1803400"/>
            <a:ext cx="4977104" cy="914400"/>
          </a:xfrm>
        </p:spPr>
        <p:txBody>
          <a:bodyPr rtlCol="0" anchor="ctr">
            <a:noAutofit/>
          </a:bodyPr>
          <a:lstStyle>
            <a:lvl1pPr marL="0" indent="0" algn="l" rtl="0">
              <a:lnSpc>
                <a:spcPct val="80000"/>
              </a:lnSpc>
              <a:spcBef>
                <a:spcPts val="0"/>
              </a:spcBef>
              <a:buNone/>
              <a:defRPr sz="2800" b="0">
                <a:solidFill>
                  <a:schemeClr val="tx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pl-PL"/>
              <a:t>Kliknij, aby edytować style wzorca tekstu</a:t>
            </a:r>
          </a:p>
        </p:txBody>
      </p:sp>
      <p:sp>
        <p:nvSpPr>
          <p:cNvPr id="4" name="Zawartość — symbol zastępczy 3"/>
          <p:cNvSpPr>
            <a:spLocks noGrp="1"/>
          </p:cNvSpPr>
          <p:nvPr>
            <p:ph sz="half" idx="2"/>
          </p:nvPr>
        </p:nvSpPr>
        <p:spPr>
          <a:xfrm>
            <a:off x="914162" y="2717800"/>
            <a:ext cx="4977104" cy="35560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a:lvl6pPr>
            <a:lvl7pPr marL="2669581" algn="l" rtl="0">
              <a:defRPr sz="1400"/>
            </a:lvl7pPr>
            <a:lvl8pPr marL="2669581" algn="l" rtl="0">
              <a:defRPr sz="1400"/>
            </a:lvl8pPr>
            <a:lvl9pPr marL="2669581" algn="l" rtl="0">
              <a:defRPr sz="140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a:p>
        </p:txBody>
      </p:sp>
      <p:sp>
        <p:nvSpPr>
          <p:cNvPr id="5" name="Tekst — symbol zastępczy 4"/>
          <p:cNvSpPr>
            <a:spLocks noGrp="1"/>
          </p:cNvSpPr>
          <p:nvPr>
            <p:ph type="body" sz="quarter" idx="3"/>
          </p:nvPr>
        </p:nvSpPr>
        <p:spPr>
          <a:xfrm>
            <a:off x="6297559" y="1803400"/>
            <a:ext cx="4977104" cy="914400"/>
          </a:xfrm>
        </p:spPr>
        <p:txBody>
          <a:bodyPr rtlCol="0" anchor="ctr">
            <a:noAutofit/>
          </a:bodyPr>
          <a:lstStyle>
            <a:lvl1pPr marL="0" indent="0" algn="l" rtl="0">
              <a:lnSpc>
                <a:spcPct val="80000"/>
              </a:lnSpc>
              <a:spcBef>
                <a:spcPts val="0"/>
              </a:spcBef>
              <a:buNone/>
              <a:defRPr sz="2800" b="0">
                <a:solidFill>
                  <a:schemeClr val="tx1"/>
                </a:solidFill>
              </a:defRPr>
            </a:lvl1pPr>
            <a:lvl2pPr marL="609493" indent="0" algn="l" rtl="0">
              <a:buNone/>
              <a:defRPr sz="2700" b="1"/>
            </a:lvl2pPr>
            <a:lvl3pPr marL="1218987" indent="0" algn="l" rtl="0">
              <a:buNone/>
              <a:defRPr sz="2400" b="1"/>
            </a:lvl3pPr>
            <a:lvl4pPr marL="1828480" indent="0" algn="l" rtl="0">
              <a:buNone/>
              <a:defRPr sz="2100" b="1"/>
            </a:lvl4pPr>
            <a:lvl5pPr marL="2437973" indent="0" algn="l" rtl="0">
              <a:buNone/>
              <a:defRPr sz="2100" b="1"/>
            </a:lvl5pPr>
            <a:lvl6pPr marL="3047467" indent="0" algn="l" rtl="0">
              <a:buNone/>
              <a:defRPr sz="2100" b="1"/>
            </a:lvl6pPr>
            <a:lvl7pPr marL="3656960" indent="0" algn="l" rtl="0">
              <a:buNone/>
              <a:defRPr sz="2100" b="1"/>
            </a:lvl7pPr>
            <a:lvl8pPr marL="4266453" indent="0" algn="l" rtl="0">
              <a:buNone/>
              <a:defRPr sz="2100" b="1"/>
            </a:lvl8pPr>
            <a:lvl9pPr marL="4875947" indent="0" algn="l" rtl="0">
              <a:buNone/>
              <a:defRPr sz="2100" b="1"/>
            </a:lvl9pPr>
          </a:lstStyle>
          <a:p>
            <a:pPr lvl="0" rtl="0"/>
            <a:r>
              <a:rPr lang="pl-PL"/>
              <a:t>Kliknij, aby edytować style wzorca tekstu</a:t>
            </a:r>
          </a:p>
        </p:txBody>
      </p:sp>
      <p:sp>
        <p:nvSpPr>
          <p:cNvPr id="6" name="Zawartość — symbol zastępczy 5"/>
          <p:cNvSpPr>
            <a:spLocks noGrp="1"/>
          </p:cNvSpPr>
          <p:nvPr>
            <p:ph sz="quarter" idx="4"/>
          </p:nvPr>
        </p:nvSpPr>
        <p:spPr>
          <a:xfrm>
            <a:off x="6297559" y="2717800"/>
            <a:ext cx="4977104" cy="3556000"/>
          </a:xfrm>
        </p:spPr>
        <p:txBody>
          <a:bodyPr rtlCol="0">
            <a:normAutofit/>
          </a:bodyPr>
          <a:lstStyle>
            <a:lvl1pPr algn="l" rtl="0">
              <a:defRPr sz="2400"/>
            </a:lvl1pPr>
            <a:lvl2pPr algn="l" rtl="0">
              <a:defRPr sz="2000"/>
            </a:lvl2pPr>
            <a:lvl3pPr algn="l" rtl="0">
              <a:defRPr sz="1800"/>
            </a:lvl3pPr>
            <a:lvl4pPr algn="l" rtl="0">
              <a:defRPr sz="1600"/>
            </a:lvl4pPr>
            <a:lvl5pPr algn="l" rtl="0">
              <a:defRPr sz="1400"/>
            </a:lvl5pPr>
            <a:lvl6pPr marL="2669581" algn="l" rtl="0">
              <a:defRPr sz="1400"/>
            </a:lvl6pPr>
            <a:lvl7pPr marL="2669581" algn="l" rtl="0">
              <a:defRPr sz="1400"/>
            </a:lvl7pPr>
            <a:lvl8pPr marL="2669581" algn="l" rtl="0">
              <a:defRPr sz="1400" baseline="0"/>
            </a:lvl8pPr>
            <a:lvl9pPr marL="2669581" algn="l" rtl="0">
              <a:defRPr sz="1400" baseline="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a:p>
        </p:txBody>
      </p:sp>
      <p:sp>
        <p:nvSpPr>
          <p:cNvPr id="8" name="Stopka — symbol zastępczy 7"/>
          <p:cNvSpPr>
            <a:spLocks noGrp="1"/>
          </p:cNvSpPr>
          <p:nvPr>
            <p:ph type="ftr" sz="quarter" idx="11"/>
          </p:nvPr>
        </p:nvSpPr>
        <p:spPr/>
        <p:txBody>
          <a:bodyPr rtlCol="0"/>
          <a:lstStyle/>
          <a:p>
            <a:pPr rtl="0"/>
            <a:endParaRPr/>
          </a:p>
        </p:txBody>
      </p:sp>
      <p:sp>
        <p:nvSpPr>
          <p:cNvPr id="7" name="Data — symbol zastępczy 6"/>
          <p:cNvSpPr>
            <a:spLocks noGrp="1"/>
          </p:cNvSpPr>
          <p:nvPr>
            <p:ph type="dt" sz="half" idx="10"/>
          </p:nvPr>
        </p:nvSpPr>
        <p:spPr/>
        <p:txBody>
          <a:bodyPr rtlCol="0"/>
          <a:lstStyle/>
          <a:p>
            <a:pPr rtl="0"/>
            <a:r>
              <a:rPr lang="en-US"/>
              <a:t>2016-06-24</a:t>
            </a:r>
            <a:endParaRPr/>
          </a:p>
        </p:txBody>
      </p:sp>
      <p:sp>
        <p:nvSpPr>
          <p:cNvPr id="9" name="Numer slajdu — symbol zastępczy 8"/>
          <p:cNvSpPr>
            <a:spLocks noGrp="1"/>
          </p:cNvSpPr>
          <p:nvPr>
            <p:ph type="sldNum" sz="quarter" idx="12"/>
          </p:nvPr>
        </p:nvSpPr>
        <p:spPr/>
        <p:txBody>
          <a:bodyPr rtlCol="0"/>
          <a:lstStyle/>
          <a:p>
            <a:pPr rtl="0"/>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ylko tytuł">
    <p:spTree>
      <p:nvGrpSpPr>
        <p:cNvPr id="1" name=""/>
        <p:cNvGrpSpPr/>
        <p:nvPr/>
      </p:nvGrpSpPr>
      <p:grpSpPr>
        <a:xfrm>
          <a:off x="0" y="0"/>
          <a:ext cx="0" cy="0"/>
          <a:chOff x="0" y="0"/>
          <a:chExt cx="0" cy="0"/>
        </a:xfrm>
      </p:grpSpPr>
      <p:sp>
        <p:nvSpPr>
          <p:cNvPr id="2" name="Tytuł 1"/>
          <p:cNvSpPr>
            <a:spLocks noGrp="1"/>
          </p:cNvSpPr>
          <p:nvPr>
            <p:ph type="title"/>
          </p:nvPr>
        </p:nvSpPr>
        <p:spPr/>
        <p:txBody>
          <a:bodyPr rtlCol="0"/>
          <a:lstStyle/>
          <a:p>
            <a:pPr rtl="0"/>
            <a:r>
              <a:rPr lang="pl-PL"/>
              <a:t>Kliknij, aby edytować styl</a:t>
            </a:r>
            <a:endParaRPr/>
          </a:p>
        </p:txBody>
      </p:sp>
      <p:sp>
        <p:nvSpPr>
          <p:cNvPr id="4" name="Stopka — symbol zastępczy 3"/>
          <p:cNvSpPr>
            <a:spLocks noGrp="1"/>
          </p:cNvSpPr>
          <p:nvPr>
            <p:ph type="ftr" sz="quarter" idx="11"/>
          </p:nvPr>
        </p:nvSpPr>
        <p:spPr/>
        <p:txBody>
          <a:bodyPr rtlCol="0"/>
          <a:lstStyle/>
          <a:p>
            <a:pPr rtl="0"/>
            <a:endParaRPr/>
          </a:p>
        </p:txBody>
      </p:sp>
      <p:sp>
        <p:nvSpPr>
          <p:cNvPr id="3" name="Data — symbol zastępczy 2"/>
          <p:cNvSpPr>
            <a:spLocks noGrp="1"/>
          </p:cNvSpPr>
          <p:nvPr>
            <p:ph type="dt" sz="half" idx="10"/>
          </p:nvPr>
        </p:nvSpPr>
        <p:spPr/>
        <p:txBody>
          <a:bodyPr rtlCol="0"/>
          <a:lstStyle/>
          <a:p>
            <a:pPr rtl="0"/>
            <a:r>
              <a:rPr lang="en-US"/>
              <a:t>2016-06-24</a:t>
            </a:r>
            <a:endParaRPr/>
          </a:p>
        </p:txBody>
      </p:sp>
      <p:sp>
        <p:nvSpPr>
          <p:cNvPr id="5" name="Numer slajdu — symbol zastępczy 4"/>
          <p:cNvSpPr>
            <a:spLocks noGrp="1"/>
          </p:cNvSpPr>
          <p:nvPr>
            <p:ph type="sldNum" sz="quarter" idx="12"/>
          </p:nvPr>
        </p:nvSpPr>
        <p:spPr/>
        <p:txBody>
          <a:bodyPr rtlCol="0"/>
          <a:lstStyle/>
          <a:p>
            <a:pPr rtl="0"/>
            <a:fld id="{E5FD5434-F838-4DD4-A17B-1CB1A1850DF4}" type="slidenum">
              <a:rPr/>
              <a:t>‹#›</a:t>
            </a:fld>
            <a:endParaRP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usty">
    <p:spTree>
      <p:nvGrpSpPr>
        <p:cNvPr id="1" name=""/>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Zawartość z podpisem">
    <p:spTree>
      <p:nvGrpSpPr>
        <p:cNvPr id="1" name=""/>
        <p:cNvGrpSpPr/>
        <p:nvPr/>
      </p:nvGrpSpPr>
      <p:grpSpPr>
        <a:xfrm>
          <a:off x="0" y="0"/>
          <a:ext cx="0" cy="0"/>
          <a:chOff x="0" y="0"/>
          <a:chExt cx="0" cy="0"/>
        </a:xfrm>
      </p:grpSpPr>
      <p:sp>
        <p:nvSpPr>
          <p:cNvPr id="2" name="Tytuł 1"/>
          <p:cNvSpPr>
            <a:spLocks noGrp="1"/>
          </p:cNvSpPr>
          <p:nvPr>
            <p:ph type="title"/>
          </p:nvPr>
        </p:nvSpPr>
        <p:spPr>
          <a:xfrm>
            <a:off x="7821163" y="482600"/>
            <a:ext cx="3961368" cy="1422400"/>
          </a:xfrm>
        </p:spPr>
        <p:txBody>
          <a:bodyPr rtlCol="0" anchor="b">
            <a:noAutofit/>
          </a:bodyPr>
          <a:lstStyle>
            <a:lvl1pPr algn="l" rtl="0">
              <a:defRPr sz="3200" b="0"/>
            </a:lvl1pPr>
          </a:lstStyle>
          <a:p>
            <a:pPr rtl="0"/>
            <a:r>
              <a:rPr lang="pl-PL"/>
              <a:t>Kliknij, aby edytować styl</a:t>
            </a:r>
            <a:endParaRPr/>
          </a:p>
        </p:txBody>
      </p:sp>
      <p:sp>
        <p:nvSpPr>
          <p:cNvPr id="20" name="Prostokąt 19"/>
          <p:cNvSpPr/>
          <p:nvPr/>
        </p:nvSpPr>
        <p:spPr>
          <a:xfrm>
            <a:off x="0" y="-1115"/>
            <a:ext cx="7618016"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a:p>
        </p:txBody>
      </p:sp>
      <p:sp>
        <p:nvSpPr>
          <p:cNvPr id="3" name="Zawartość — symbol zastępczy 2"/>
          <p:cNvSpPr>
            <a:spLocks noGrp="1"/>
          </p:cNvSpPr>
          <p:nvPr>
            <p:ph idx="1"/>
          </p:nvPr>
        </p:nvSpPr>
        <p:spPr bwMode="white">
          <a:xfrm>
            <a:off x="507868" y="482600"/>
            <a:ext cx="6602280" cy="5842001"/>
          </a:xfrm>
        </p:spPr>
        <p:txBody>
          <a:bodyPr rtlCol="0">
            <a:normAutofit/>
          </a:bodyPr>
          <a:lstStyle>
            <a:lvl1pPr algn="l" rtl="0">
              <a:defRPr sz="2800"/>
            </a:lvl1pPr>
            <a:lvl2pPr algn="l" rtl="0">
              <a:defRPr sz="2400"/>
            </a:lvl2pPr>
            <a:lvl3pPr algn="l" rtl="0">
              <a:defRPr sz="2000"/>
            </a:lvl3pPr>
            <a:lvl4pPr algn="l" rtl="0">
              <a:defRPr sz="1800"/>
            </a:lvl4pPr>
            <a:lvl5pPr algn="l" rtl="0">
              <a:defRPr sz="1600"/>
            </a:lvl5pPr>
            <a:lvl6pPr algn="l" rtl="0">
              <a:defRPr sz="1600"/>
            </a:lvl6pPr>
            <a:lvl7pPr algn="l" rtl="0">
              <a:defRPr sz="1600"/>
            </a:lvl7pPr>
            <a:lvl8pPr algn="l" rtl="0">
              <a:defRPr sz="1600"/>
            </a:lvl8pPr>
            <a:lvl9pPr algn="l" rtl="0">
              <a:defRPr sz="1600"/>
            </a:lvl9pPr>
          </a:lstStyle>
          <a:p>
            <a:pPr lvl="0" rtl="0"/>
            <a:r>
              <a:rPr lang="pl-PL"/>
              <a:t>Kliknij, aby edytować style wzorca tekstu</a:t>
            </a:r>
          </a:p>
          <a:p>
            <a:pPr lvl="1" rtl="0"/>
            <a:r>
              <a:rPr lang="pl-PL"/>
              <a:t>Drugi poziom</a:t>
            </a:r>
          </a:p>
          <a:p>
            <a:pPr lvl="2" rtl="0"/>
            <a:r>
              <a:rPr lang="pl-PL"/>
              <a:t>Trzeci poziom</a:t>
            </a:r>
          </a:p>
          <a:p>
            <a:pPr lvl="3" rtl="0"/>
            <a:r>
              <a:rPr lang="pl-PL"/>
              <a:t>Czwarty poziom</a:t>
            </a:r>
          </a:p>
          <a:p>
            <a:pPr lvl="4" rtl="0"/>
            <a:r>
              <a:rPr lang="pl-PL"/>
              <a:t>Piąty poziom</a:t>
            </a:r>
            <a:endParaRPr/>
          </a:p>
        </p:txBody>
      </p:sp>
      <p:sp>
        <p:nvSpPr>
          <p:cNvPr id="4" name="Tekst — symbol zastępczy 3"/>
          <p:cNvSpPr>
            <a:spLocks noGrp="1"/>
          </p:cNvSpPr>
          <p:nvPr>
            <p:ph type="body" sz="half" idx="2"/>
          </p:nvPr>
        </p:nvSpPr>
        <p:spPr>
          <a:xfrm>
            <a:off x="7821163" y="2108200"/>
            <a:ext cx="3961368" cy="4267200"/>
          </a:xfrm>
        </p:spPr>
        <p:txBody>
          <a:bodyPr rtlCol="0" anchor="t" anchorCtr="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pl-PL"/>
              <a:t>Kliknij, aby edytować style wzorca tekstu</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az z podpisem">
    <p:spTree>
      <p:nvGrpSpPr>
        <p:cNvPr id="1" name=""/>
        <p:cNvGrpSpPr/>
        <p:nvPr/>
      </p:nvGrpSpPr>
      <p:grpSpPr>
        <a:xfrm>
          <a:off x="0" y="0"/>
          <a:ext cx="0" cy="0"/>
          <a:chOff x="0" y="0"/>
          <a:chExt cx="0" cy="0"/>
        </a:xfrm>
      </p:grpSpPr>
      <p:sp>
        <p:nvSpPr>
          <p:cNvPr id="8" name="Trójkąt równoramienny 5"/>
          <p:cNvSpPr/>
          <p:nvPr/>
        </p:nvSpPr>
        <p:spPr>
          <a:xfrm>
            <a:off x="-1607" y="-1115"/>
            <a:ext cx="12190403" cy="6863692"/>
          </a:xfrm>
          <a:custGeom>
            <a:avLst/>
            <a:gdLst/>
            <a:ahLst/>
            <a:cxnLst/>
            <a:rect l="l" t="t" r="r" b="b"/>
            <a:pathLst>
              <a:path w="9145184" h="5147769">
                <a:moveTo>
                  <a:pt x="4573206" y="2611793"/>
                </a:moveTo>
                <a:lnTo>
                  <a:pt x="4673081" y="5144337"/>
                </a:lnTo>
                <a:lnTo>
                  <a:pt x="4473331" y="5144337"/>
                </a:lnTo>
                <a:close/>
                <a:moveTo>
                  <a:pt x="4571642" y="2577669"/>
                </a:moveTo>
                <a:lnTo>
                  <a:pt x="4568842" y="2582993"/>
                </a:lnTo>
                <a:lnTo>
                  <a:pt x="4572592" y="2595063"/>
                </a:lnTo>
                <a:lnTo>
                  <a:pt x="4576342" y="2582993"/>
                </a:lnTo>
                <a:lnTo>
                  <a:pt x="4573542" y="2577669"/>
                </a:lnTo>
                <a:lnTo>
                  <a:pt x="4576527" y="2582398"/>
                </a:lnTo>
                <a:lnTo>
                  <a:pt x="4577948" y="2577822"/>
                </a:lnTo>
                <a:lnTo>
                  <a:pt x="4576812" y="2582849"/>
                </a:lnTo>
                <a:lnTo>
                  <a:pt x="6195680" y="5147769"/>
                </a:lnTo>
                <a:lnTo>
                  <a:pt x="5925258" y="5147769"/>
                </a:lnTo>
                <a:lnTo>
                  <a:pt x="4576648" y="2583574"/>
                </a:lnTo>
                <a:lnTo>
                  <a:pt x="4573436" y="2597778"/>
                </a:lnTo>
                <a:lnTo>
                  <a:pt x="5365626" y="5147732"/>
                </a:lnTo>
                <a:lnTo>
                  <a:pt x="5148352" y="5147731"/>
                </a:lnTo>
                <a:lnTo>
                  <a:pt x="4572592" y="2601509"/>
                </a:lnTo>
                <a:lnTo>
                  <a:pt x="3996832" y="5147731"/>
                </a:lnTo>
                <a:lnTo>
                  <a:pt x="3779558" y="5147732"/>
                </a:lnTo>
                <a:lnTo>
                  <a:pt x="4571749" y="2597778"/>
                </a:lnTo>
                <a:lnTo>
                  <a:pt x="4568537" y="2583574"/>
                </a:lnTo>
                <a:lnTo>
                  <a:pt x="3219926" y="5147769"/>
                </a:lnTo>
                <a:lnTo>
                  <a:pt x="2949504" y="5147769"/>
                </a:lnTo>
                <a:lnTo>
                  <a:pt x="4568373" y="2582849"/>
                </a:lnTo>
                <a:lnTo>
                  <a:pt x="4567236" y="2577822"/>
                </a:lnTo>
                <a:lnTo>
                  <a:pt x="4568658" y="2582398"/>
                </a:lnTo>
                <a:close/>
                <a:moveTo>
                  <a:pt x="4575557" y="2575085"/>
                </a:moveTo>
                <a:lnTo>
                  <a:pt x="7359080" y="5147393"/>
                </a:lnTo>
                <a:lnTo>
                  <a:pt x="6952676" y="5147393"/>
                </a:lnTo>
                <a:close/>
                <a:moveTo>
                  <a:pt x="4569627" y="2575085"/>
                </a:moveTo>
                <a:lnTo>
                  <a:pt x="2192508" y="5147393"/>
                </a:lnTo>
                <a:lnTo>
                  <a:pt x="1786104" y="5147393"/>
                </a:lnTo>
                <a:close/>
                <a:moveTo>
                  <a:pt x="4575024" y="2574459"/>
                </a:moveTo>
                <a:lnTo>
                  <a:pt x="4578940" y="2575344"/>
                </a:lnTo>
                <a:lnTo>
                  <a:pt x="4578048" y="2574781"/>
                </a:lnTo>
                <a:lnTo>
                  <a:pt x="4579253" y="2575415"/>
                </a:lnTo>
                <a:lnTo>
                  <a:pt x="9145184" y="3607878"/>
                </a:lnTo>
                <a:lnTo>
                  <a:pt x="9145184" y="3994264"/>
                </a:lnTo>
                <a:lnTo>
                  <a:pt x="4580914" y="2576289"/>
                </a:lnTo>
                <a:lnTo>
                  <a:pt x="9144554" y="4976484"/>
                </a:lnTo>
                <a:lnTo>
                  <a:pt x="9144554" y="5147483"/>
                </a:lnTo>
                <a:lnTo>
                  <a:pt x="8654212" y="5147483"/>
                </a:lnTo>
                <a:lnTo>
                  <a:pt x="4579973" y="2575996"/>
                </a:lnTo>
                <a:close/>
                <a:moveTo>
                  <a:pt x="4570160" y="2574459"/>
                </a:moveTo>
                <a:lnTo>
                  <a:pt x="4565211" y="2575996"/>
                </a:lnTo>
                <a:lnTo>
                  <a:pt x="490972" y="5147483"/>
                </a:lnTo>
                <a:lnTo>
                  <a:pt x="629" y="5147483"/>
                </a:lnTo>
                <a:lnTo>
                  <a:pt x="630" y="4976484"/>
                </a:lnTo>
                <a:lnTo>
                  <a:pt x="4564270" y="2576289"/>
                </a:lnTo>
                <a:lnTo>
                  <a:pt x="0" y="3994264"/>
                </a:lnTo>
                <a:lnTo>
                  <a:pt x="0" y="3607878"/>
                </a:lnTo>
                <a:lnTo>
                  <a:pt x="4565931" y="2575415"/>
                </a:lnTo>
                <a:lnTo>
                  <a:pt x="4567137" y="2574781"/>
                </a:lnTo>
                <a:lnTo>
                  <a:pt x="4566244" y="2575344"/>
                </a:lnTo>
                <a:close/>
                <a:moveTo>
                  <a:pt x="630" y="286"/>
                </a:moveTo>
                <a:lnTo>
                  <a:pt x="490972" y="286"/>
                </a:lnTo>
                <a:lnTo>
                  <a:pt x="4565212" y="2571773"/>
                </a:lnTo>
                <a:lnTo>
                  <a:pt x="4567326" y="2572430"/>
                </a:lnTo>
                <a:lnTo>
                  <a:pt x="4569443" y="2572513"/>
                </a:lnTo>
                <a:lnTo>
                  <a:pt x="1786104" y="376"/>
                </a:lnTo>
                <a:lnTo>
                  <a:pt x="2192508" y="376"/>
                </a:lnTo>
                <a:lnTo>
                  <a:pt x="4569471" y="2572514"/>
                </a:lnTo>
                <a:lnTo>
                  <a:pt x="4571301" y="2572587"/>
                </a:lnTo>
                <a:lnTo>
                  <a:pt x="4569599" y="2572654"/>
                </a:lnTo>
                <a:lnTo>
                  <a:pt x="4569627" y="2572684"/>
                </a:lnTo>
                <a:lnTo>
                  <a:pt x="4569595" y="2572654"/>
                </a:lnTo>
                <a:lnTo>
                  <a:pt x="4568222" y="2572708"/>
                </a:lnTo>
                <a:lnTo>
                  <a:pt x="4570160" y="2573310"/>
                </a:lnTo>
                <a:lnTo>
                  <a:pt x="4567604" y="2572732"/>
                </a:lnTo>
                <a:lnTo>
                  <a:pt x="4566783" y="2572765"/>
                </a:lnTo>
                <a:lnTo>
                  <a:pt x="4567137" y="2572988"/>
                </a:lnTo>
                <a:lnTo>
                  <a:pt x="4566717" y="2572767"/>
                </a:lnTo>
                <a:lnTo>
                  <a:pt x="1205" y="2752816"/>
                </a:lnTo>
                <a:lnTo>
                  <a:pt x="1205" y="2392358"/>
                </a:lnTo>
                <a:lnTo>
                  <a:pt x="4565974" y="2572377"/>
                </a:lnTo>
                <a:lnTo>
                  <a:pt x="4565931" y="2572354"/>
                </a:lnTo>
                <a:lnTo>
                  <a:pt x="0" y="1539891"/>
                </a:lnTo>
                <a:lnTo>
                  <a:pt x="0" y="1153505"/>
                </a:lnTo>
                <a:lnTo>
                  <a:pt x="4564271" y="2571481"/>
                </a:lnTo>
                <a:lnTo>
                  <a:pt x="630" y="171286"/>
                </a:lnTo>
                <a:close/>
                <a:moveTo>
                  <a:pt x="9144554" y="286"/>
                </a:moveTo>
                <a:lnTo>
                  <a:pt x="9144554" y="171286"/>
                </a:lnTo>
                <a:lnTo>
                  <a:pt x="4580915" y="2571480"/>
                </a:lnTo>
                <a:lnTo>
                  <a:pt x="9145184" y="1153505"/>
                </a:lnTo>
                <a:lnTo>
                  <a:pt x="9145184" y="1539891"/>
                </a:lnTo>
                <a:lnTo>
                  <a:pt x="4579254" y="2572354"/>
                </a:lnTo>
                <a:lnTo>
                  <a:pt x="4579211" y="2572377"/>
                </a:lnTo>
                <a:lnTo>
                  <a:pt x="9143978" y="2392358"/>
                </a:lnTo>
                <a:lnTo>
                  <a:pt x="9143979" y="2752816"/>
                </a:lnTo>
                <a:lnTo>
                  <a:pt x="4578467" y="2572767"/>
                </a:lnTo>
                <a:lnTo>
                  <a:pt x="4578048" y="2572988"/>
                </a:lnTo>
                <a:lnTo>
                  <a:pt x="4578402" y="2572765"/>
                </a:lnTo>
                <a:lnTo>
                  <a:pt x="4577580" y="2572732"/>
                </a:lnTo>
                <a:lnTo>
                  <a:pt x="4575024" y="2573310"/>
                </a:lnTo>
                <a:lnTo>
                  <a:pt x="4576963" y="2572708"/>
                </a:lnTo>
                <a:lnTo>
                  <a:pt x="4575590" y="2572654"/>
                </a:lnTo>
                <a:lnTo>
                  <a:pt x="4575557" y="2572684"/>
                </a:lnTo>
                <a:lnTo>
                  <a:pt x="4575585" y="2572654"/>
                </a:lnTo>
                <a:lnTo>
                  <a:pt x="4573884" y="2572587"/>
                </a:lnTo>
                <a:lnTo>
                  <a:pt x="4575714" y="2572515"/>
                </a:lnTo>
                <a:lnTo>
                  <a:pt x="6952676" y="376"/>
                </a:lnTo>
                <a:lnTo>
                  <a:pt x="7359080" y="376"/>
                </a:lnTo>
                <a:lnTo>
                  <a:pt x="4575742" y="2572513"/>
                </a:lnTo>
                <a:lnTo>
                  <a:pt x="4577858" y="2572430"/>
                </a:lnTo>
                <a:lnTo>
                  <a:pt x="4579973" y="2571773"/>
                </a:lnTo>
                <a:lnTo>
                  <a:pt x="8654212" y="286"/>
                </a:lnTo>
                <a:close/>
                <a:moveTo>
                  <a:pt x="3219926" y="0"/>
                </a:moveTo>
                <a:lnTo>
                  <a:pt x="4568537" y="2564195"/>
                </a:lnTo>
                <a:lnTo>
                  <a:pt x="4571749" y="2549991"/>
                </a:lnTo>
                <a:lnTo>
                  <a:pt x="3779558" y="38"/>
                </a:lnTo>
                <a:lnTo>
                  <a:pt x="3996832" y="38"/>
                </a:lnTo>
                <a:lnTo>
                  <a:pt x="4572260" y="2544793"/>
                </a:lnTo>
                <a:lnTo>
                  <a:pt x="4471935" y="837"/>
                </a:lnTo>
                <a:lnTo>
                  <a:pt x="4674477" y="837"/>
                </a:lnTo>
                <a:lnTo>
                  <a:pt x="4574412" y="2538215"/>
                </a:lnTo>
                <a:lnTo>
                  <a:pt x="5148352" y="38"/>
                </a:lnTo>
                <a:lnTo>
                  <a:pt x="5365626" y="38"/>
                </a:lnTo>
                <a:lnTo>
                  <a:pt x="4574021" y="2548106"/>
                </a:lnTo>
                <a:lnTo>
                  <a:pt x="4573871" y="2551916"/>
                </a:lnTo>
                <a:lnTo>
                  <a:pt x="4576648" y="2564195"/>
                </a:lnTo>
                <a:lnTo>
                  <a:pt x="5925258" y="0"/>
                </a:lnTo>
                <a:lnTo>
                  <a:pt x="6195680" y="0"/>
                </a:lnTo>
                <a:lnTo>
                  <a:pt x="4576812" y="2564920"/>
                </a:lnTo>
                <a:lnTo>
                  <a:pt x="4577948" y="2569947"/>
                </a:lnTo>
                <a:lnTo>
                  <a:pt x="4576527" y="2565371"/>
                </a:lnTo>
                <a:lnTo>
                  <a:pt x="4573542" y="2570100"/>
                </a:lnTo>
                <a:lnTo>
                  <a:pt x="4576342" y="2564777"/>
                </a:lnTo>
                <a:lnTo>
                  <a:pt x="4573699" y="2556271"/>
                </a:lnTo>
                <a:lnTo>
                  <a:pt x="4573206" y="2568777"/>
                </a:lnTo>
                <a:lnTo>
                  <a:pt x="4572575" y="2552763"/>
                </a:lnTo>
                <a:lnTo>
                  <a:pt x="4568842" y="2564777"/>
                </a:lnTo>
                <a:lnTo>
                  <a:pt x="4571642" y="2570100"/>
                </a:lnTo>
                <a:lnTo>
                  <a:pt x="4568658" y="2565371"/>
                </a:lnTo>
                <a:lnTo>
                  <a:pt x="4567236" y="2569947"/>
                </a:lnTo>
                <a:lnTo>
                  <a:pt x="4568373" y="2564920"/>
                </a:lnTo>
                <a:lnTo>
                  <a:pt x="2949504" y="0"/>
                </a:lnTo>
                <a:close/>
              </a:path>
            </a:pathLst>
          </a:custGeom>
          <a:gradFill>
            <a:gsLst>
              <a:gs pos="0">
                <a:schemeClr val="bg1">
                  <a:alpha val="1000"/>
                </a:schemeClr>
              </a:gs>
              <a:gs pos="100000">
                <a:schemeClr val="bg1">
                  <a:alpha val="10000"/>
                </a:schemeClr>
              </a:gs>
            </a:gsLst>
            <a:path path="circle">
              <a:fillToRect l="50000" t="50000" r="50000" b="50000"/>
            </a:path>
          </a:gra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a:p>
        </p:txBody>
      </p:sp>
      <p:sp>
        <p:nvSpPr>
          <p:cNvPr id="2" name="Tytuł 1"/>
          <p:cNvSpPr>
            <a:spLocks noGrp="1"/>
          </p:cNvSpPr>
          <p:nvPr>
            <p:ph type="title"/>
          </p:nvPr>
        </p:nvSpPr>
        <p:spPr>
          <a:xfrm>
            <a:off x="6399133" y="1905000"/>
            <a:ext cx="5180251" cy="1727200"/>
          </a:xfrm>
        </p:spPr>
        <p:txBody>
          <a:bodyPr rtlCol="0" anchor="b" anchorCtr="0">
            <a:normAutofit/>
          </a:bodyPr>
          <a:lstStyle>
            <a:lvl1pPr algn="l" rtl="0">
              <a:defRPr sz="3200" b="0"/>
            </a:lvl1pPr>
          </a:lstStyle>
          <a:p>
            <a:pPr rtl="0"/>
            <a:r>
              <a:rPr lang="pl-PL"/>
              <a:t>Kliknij, aby edytować styl</a:t>
            </a:r>
            <a:endParaRPr/>
          </a:p>
        </p:txBody>
      </p:sp>
      <p:sp>
        <p:nvSpPr>
          <p:cNvPr id="9" name="Prostokąt 8"/>
          <p:cNvSpPr/>
          <p:nvPr/>
        </p:nvSpPr>
        <p:spPr>
          <a:xfrm>
            <a:off x="0" y="-1115"/>
            <a:ext cx="6093594" cy="685911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21899" tIns="60949" rIns="121899" bIns="60949" rtlCol="0" anchor="ctr"/>
          <a:lstStyle/>
          <a:p>
            <a:pPr algn="ctr" rtl="0"/>
            <a:endParaRPr/>
          </a:p>
        </p:txBody>
      </p:sp>
      <p:sp>
        <p:nvSpPr>
          <p:cNvPr id="3" name="Obraz — symbol zastępczy 2" descr="Pusty symbol zastępczy pozwalający dodać obraz. Kliknij symbol zastępczy i wybierz obraz, który chcesz dodać.&#10;"/>
          <p:cNvSpPr>
            <a:spLocks noGrp="1"/>
          </p:cNvSpPr>
          <p:nvPr>
            <p:ph type="pic" idx="1"/>
          </p:nvPr>
        </p:nvSpPr>
        <p:spPr>
          <a:xfrm>
            <a:off x="507869" y="482601"/>
            <a:ext cx="5077859" cy="5862706"/>
          </a:xfrm>
          <a:noFill/>
          <a:ln w="9525">
            <a:noFill/>
            <a:miter lim="800000"/>
          </a:ln>
          <a:effectLst/>
        </p:spPr>
        <p:txBody>
          <a:bodyPr rtlCol="0">
            <a:normAutofit/>
          </a:bodyPr>
          <a:lstStyle>
            <a:lvl1pPr marL="0" indent="0" algn="ctr" rtl="0">
              <a:buNone/>
              <a:defRPr sz="2700"/>
            </a:lvl1pPr>
            <a:lvl2pPr marL="609493" indent="0" algn="l" rtl="0">
              <a:buNone/>
              <a:defRPr sz="3700"/>
            </a:lvl2pPr>
            <a:lvl3pPr marL="1218987" indent="0" algn="l" rtl="0">
              <a:buNone/>
              <a:defRPr sz="3200"/>
            </a:lvl3pPr>
            <a:lvl4pPr marL="1828480" indent="0" algn="l" rtl="0">
              <a:buNone/>
              <a:defRPr sz="2700"/>
            </a:lvl4pPr>
            <a:lvl5pPr marL="2437973" indent="0" algn="l" rtl="0">
              <a:buNone/>
              <a:defRPr sz="2700"/>
            </a:lvl5pPr>
            <a:lvl6pPr marL="3047467" indent="0" algn="l" rtl="0">
              <a:buNone/>
              <a:defRPr sz="2700"/>
            </a:lvl6pPr>
            <a:lvl7pPr marL="3656960" indent="0" algn="l" rtl="0">
              <a:buNone/>
              <a:defRPr sz="2700"/>
            </a:lvl7pPr>
            <a:lvl8pPr marL="4266453" indent="0" algn="l" rtl="0">
              <a:buNone/>
              <a:defRPr sz="2700"/>
            </a:lvl8pPr>
            <a:lvl9pPr marL="4875947" indent="0" algn="l" rtl="0">
              <a:buNone/>
              <a:defRPr sz="2700"/>
            </a:lvl9pPr>
          </a:lstStyle>
          <a:p>
            <a:pPr rtl="0"/>
            <a:r>
              <a:rPr lang="pl-PL"/>
              <a:t>Kliknij ikonę, aby dodać obraz</a:t>
            </a:r>
            <a:endParaRPr/>
          </a:p>
        </p:txBody>
      </p:sp>
      <p:sp>
        <p:nvSpPr>
          <p:cNvPr id="4" name="Tekst — symbol zastępczy 3"/>
          <p:cNvSpPr>
            <a:spLocks noGrp="1"/>
          </p:cNvSpPr>
          <p:nvPr>
            <p:ph type="body" sz="half" idx="2"/>
          </p:nvPr>
        </p:nvSpPr>
        <p:spPr>
          <a:xfrm>
            <a:off x="6399133" y="3733800"/>
            <a:ext cx="5180251" cy="1727200"/>
          </a:xfrm>
        </p:spPr>
        <p:txBody>
          <a:bodyPr rtlCol="0">
            <a:normAutofit/>
          </a:bodyPr>
          <a:lstStyle>
            <a:lvl1pPr marL="0" indent="0" algn="l" rtl="0">
              <a:spcBef>
                <a:spcPts val="1600"/>
              </a:spcBef>
              <a:buNone/>
              <a:defRPr sz="2000">
                <a:solidFill>
                  <a:schemeClr val="tx1"/>
                </a:solidFill>
              </a:defRPr>
            </a:lvl1pPr>
            <a:lvl2pPr marL="609493" indent="0" algn="l" rtl="0">
              <a:buNone/>
              <a:defRPr sz="1600"/>
            </a:lvl2pPr>
            <a:lvl3pPr marL="1218987" indent="0" algn="l" rtl="0">
              <a:buNone/>
              <a:defRPr sz="1300"/>
            </a:lvl3pPr>
            <a:lvl4pPr marL="1828480" indent="0" algn="l" rtl="0">
              <a:buNone/>
              <a:defRPr sz="1200"/>
            </a:lvl4pPr>
            <a:lvl5pPr marL="2437973" indent="0" algn="l" rtl="0">
              <a:buNone/>
              <a:defRPr sz="1200"/>
            </a:lvl5pPr>
            <a:lvl6pPr marL="3047467" indent="0" algn="l" rtl="0">
              <a:buNone/>
              <a:defRPr sz="1200"/>
            </a:lvl6pPr>
            <a:lvl7pPr marL="3656960" indent="0" algn="l" rtl="0">
              <a:buNone/>
              <a:defRPr sz="1200"/>
            </a:lvl7pPr>
            <a:lvl8pPr marL="4266453" indent="0" algn="l" rtl="0">
              <a:buNone/>
              <a:defRPr sz="1200"/>
            </a:lvl8pPr>
            <a:lvl9pPr marL="4875947" indent="0" algn="l" rtl="0">
              <a:buNone/>
              <a:defRPr sz="1200"/>
            </a:lvl9pPr>
          </a:lstStyle>
          <a:p>
            <a:pPr lvl="0" rtl="0"/>
            <a:r>
              <a:rPr lang="pl-PL"/>
              <a:t>Kliknij, aby edytować style wzorca tekstu</a:t>
            </a:r>
          </a:p>
        </p:txBody>
      </p:sp>
    </p:spTree>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2" name="Tytuł — symbol zastępczy 1"/>
          <p:cNvSpPr>
            <a:spLocks noGrp="1"/>
          </p:cNvSpPr>
          <p:nvPr>
            <p:ph type="title"/>
          </p:nvPr>
        </p:nvSpPr>
        <p:spPr>
          <a:xfrm>
            <a:off x="914162" y="482600"/>
            <a:ext cx="10360501" cy="1219200"/>
          </a:xfrm>
          <a:prstGeom prst="rect">
            <a:avLst/>
          </a:prstGeom>
          <a:effectLst/>
        </p:spPr>
        <p:txBody>
          <a:bodyPr vert="horz" lIns="121899" tIns="60949" rIns="121899" bIns="60949" rtlCol="0" anchor="b" anchorCtr="0">
            <a:normAutofit/>
          </a:bodyPr>
          <a:lstStyle/>
          <a:p>
            <a:pPr rtl="0"/>
            <a:r>
              <a:rPr lang="pl"/>
              <a:t>Kliknij, aby edytować styl wzorca tytułu</a:t>
            </a:r>
            <a:endParaRPr/>
          </a:p>
        </p:txBody>
      </p:sp>
      <p:sp>
        <p:nvSpPr>
          <p:cNvPr id="3" name="Tekst — symbol zastępczy 2"/>
          <p:cNvSpPr>
            <a:spLocks noGrp="1"/>
          </p:cNvSpPr>
          <p:nvPr>
            <p:ph type="body" idx="1"/>
          </p:nvPr>
        </p:nvSpPr>
        <p:spPr>
          <a:xfrm>
            <a:off x="914162" y="1803401"/>
            <a:ext cx="10360501" cy="4470400"/>
          </a:xfrm>
          <a:prstGeom prst="rect">
            <a:avLst/>
          </a:prstGeom>
        </p:spPr>
        <p:txBody>
          <a:bodyPr vert="horz" lIns="121899" tIns="60949" rIns="121899" bIns="60949" rtlCol="0">
            <a:normAutofit/>
          </a:bodyPr>
          <a:lstStyle/>
          <a:p>
            <a:pPr lvl="0" rtl="0"/>
            <a:r>
              <a:rPr lang="pl"/>
              <a:t>Edytuj style wzorca tekstu</a:t>
            </a:r>
          </a:p>
          <a:p>
            <a:pPr lvl="1" rtl="0"/>
            <a:r>
              <a:rPr lang="pl"/>
              <a:t>Drugi poziom</a:t>
            </a:r>
          </a:p>
          <a:p>
            <a:pPr lvl="2" rtl="0"/>
            <a:r>
              <a:rPr lang="pl"/>
              <a:t>Trzeci poziom</a:t>
            </a:r>
          </a:p>
          <a:p>
            <a:pPr lvl="3" rtl="0"/>
            <a:r>
              <a:rPr lang="pl"/>
              <a:t>Czwarty poziom</a:t>
            </a:r>
          </a:p>
          <a:p>
            <a:pPr lvl="4" rtl="0"/>
            <a:r>
              <a:rPr lang="pl"/>
              <a:t>Piąty poziom</a:t>
            </a:r>
            <a:endParaRPr/>
          </a:p>
        </p:txBody>
      </p:sp>
      <p:sp>
        <p:nvSpPr>
          <p:cNvPr id="5" name="Stopka — symbol zastępczy 4"/>
          <p:cNvSpPr>
            <a:spLocks noGrp="1"/>
          </p:cNvSpPr>
          <p:nvPr>
            <p:ph type="ftr" sz="quarter" idx="3"/>
          </p:nvPr>
        </p:nvSpPr>
        <p:spPr>
          <a:xfrm>
            <a:off x="914162" y="6375400"/>
            <a:ext cx="7414869" cy="195072"/>
          </a:xfrm>
          <a:prstGeom prst="rect">
            <a:avLst/>
          </a:prstGeom>
        </p:spPr>
        <p:txBody>
          <a:bodyPr vert="horz" lIns="121899" tIns="60949" rIns="121899" bIns="60949" rtlCol="0" anchor="ctr"/>
          <a:lstStyle>
            <a:lvl1pPr algn="l" rtl="0">
              <a:defRPr sz="1100">
                <a:solidFill>
                  <a:schemeClr val="tx1"/>
                </a:solidFill>
              </a:defRPr>
            </a:lvl1pPr>
          </a:lstStyle>
          <a:p>
            <a:pPr rtl="0"/>
            <a:endParaRPr/>
          </a:p>
        </p:txBody>
      </p:sp>
      <p:sp>
        <p:nvSpPr>
          <p:cNvPr id="4" name="Data — symbol zastępczy 3"/>
          <p:cNvSpPr>
            <a:spLocks noGrp="1"/>
          </p:cNvSpPr>
          <p:nvPr>
            <p:ph type="dt" sz="half" idx="2"/>
          </p:nvPr>
        </p:nvSpPr>
        <p:spPr>
          <a:xfrm>
            <a:off x="8735324" y="6375400"/>
            <a:ext cx="1422030" cy="195072"/>
          </a:xfrm>
          <a:prstGeom prst="rect">
            <a:avLst/>
          </a:prstGeom>
        </p:spPr>
        <p:txBody>
          <a:bodyPr vert="horz" lIns="121899" tIns="60949" rIns="121899" bIns="60949" rtlCol="0" anchor="ctr"/>
          <a:lstStyle>
            <a:lvl1pPr algn="l" rtl="0">
              <a:defRPr sz="1100">
                <a:solidFill>
                  <a:schemeClr val="tx1"/>
                </a:solidFill>
              </a:defRPr>
            </a:lvl1pPr>
          </a:lstStyle>
          <a:p>
            <a:pPr rtl="0"/>
            <a:r>
              <a:rPr lang="en-US"/>
              <a:t>2016-06-24</a:t>
            </a:r>
            <a:endParaRPr/>
          </a:p>
        </p:txBody>
      </p:sp>
      <p:sp>
        <p:nvSpPr>
          <p:cNvPr id="6" name="Numer slajdu — symbol zastępczy 5"/>
          <p:cNvSpPr>
            <a:spLocks noGrp="1"/>
          </p:cNvSpPr>
          <p:nvPr>
            <p:ph type="sldNum" sz="quarter" idx="4"/>
          </p:nvPr>
        </p:nvSpPr>
        <p:spPr>
          <a:xfrm>
            <a:off x="10441760" y="6375400"/>
            <a:ext cx="832903" cy="195072"/>
          </a:xfrm>
          <a:prstGeom prst="rect">
            <a:avLst/>
          </a:prstGeom>
        </p:spPr>
        <p:txBody>
          <a:bodyPr vert="horz" lIns="121899" tIns="60949" rIns="121899" bIns="60949" rtlCol="0" anchor="ctr"/>
          <a:lstStyle>
            <a:lvl1pPr algn="l" rtl="0">
              <a:defRPr sz="1100">
                <a:solidFill>
                  <a:schemeClr val="tx1"/>
                </a:solidFill>
              </a:defRPr>
            </a:lvl1pPr>
          </a:lstStyle>
          <a:p>
            <a:pPr rtl="0"/>
            <a:fld id="{E5FD5434-F838-4DD4-A17B-1CB1A1850DF4}" type="slidenum">
              <a:rPr/>
              <a:pPr/>
              <a:t>‹#›</a:t>
            </a:fld>
            <a:endParaRPr/>
          </a:p>
        </p:txBody>
      </p:sp>
    </p:spTree>
  </p:cSld>
  <p:clrMap bg1="dk1" tx1="lt1" bg2="dk2" tx2="lt2" accent1="accent1" accent2="accent2" accent3="accent3" accent4="accent4" accent5="accent5" accent6="accent6" hlink="hlink" folHlink="folHlink"/>
  <p:sldLayoutIdLst>
    <p:sldLayoutId id="2147483661"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82" r:id="rId10"/>
    <p:sldLayoutId id="2147483678" r:id="rId11"/>
    <p:sldLayoutId id="2147483679" r:id="rId12"/>
  </p:sldLayoutIdLst>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xStyles>
    <p:titleStyle>
      <a:lvl1pPr algn="l" defTabSz="1218987" rtl="0" eaLnBrk="1" latinLnBrk="0" hangingPunct="1">
        <a:lnSpc>
          <a:spcPct val="80000"/>
        </a:lnSpc>
        <a:spcBef>
          <a:spcPct val="0"/>
        </a:spcBef>
        <a:buNone/>
        <a:defRPr sz="3600" kern="1200" cap="all" baseline="0">
          <a:solidFill>
            <a:schemeClr val="tx1"/>
          </a:solidFill>
          <a:effectLst/>
          <a:latin typeface="+mj-lt"/>
          <a:ea typeface="+mj-ea"/>
          <a:cs typeface="+mj-cs"/>
        </a:defRPr>
      </a:lvl1pPr>
    </p:titleStyle>
    <p:bodyStyle>
      <a:lvl1pPr marL="274320" indent="-274320" algn="l" defTabSz="1218987" rtl="0" eaLnBrk="1" latinLnBrk="0" hangingPunct="1">
        <a:lnSpc>
          <a:spcPct val="90000"/>
        </a:lnSpc>
        <a:spcBef>
          <a:spcPts val="1600"/>
        </a:spcBef>
        <a:buClr>
          <a:schemeClr val="tx2"/>
        </a:buClr>
        <a:buSzPct val="90000"/>
        <a:buFont typeface="Arial" pitchFamily="34" charset="0"/>
        <a:buChar char="•"/>
        <a:defRPr sz="2800" kern="1200">
          <a:solidFill>
            <a:schemeClr val="tx1"/>
          </a:solidFill>
          <a:latin typeface="+mn-lt"/>
          <a:ea typeface="+mn-ea"/>
          <a:cs typeface="+mn-cs"/>
        </a:defRPr>
      </a:lvl1pPr>
      <a:lvl2pPr marL="548640" indent="-274320" algn="l" defTabSz="1218987" rtl="0" eaLnBrk="1" latinLnBrk="0" hangingPunct="1">
        <a:lnSpc>
          <a:spcPct val="90000"/>
        </a:lnSpc>
        <a:spcBef>
          <a:spcPts val="800"/>
        </a:spcBef>
        <a:buClr>
          <a:schemeClr val="tx2"/>
        </a:buClr>
        <a:buSzPct val="90000"/>
        <a:buFont typeface="Cambria" pitchFamily="18" charset="0"/>
        <a:buChar char="–"/>
        <a:defRPr sz="2400" kern="1200">
          <a:solidFill>
            <a:schemeClr val="tx1"/>
          </a:solidFill>
          <a:latin typeface="+mn-lt"/>
          <a:ea typeface="+mn-ea"/>
          <a:cs typeface="+mn-cs"/>
        </a:defRPr>
      </a:lvl2pPr>
      <a:lvl3pPr marL="822960" indent="-274320" algn="l" defTabSz="1218987" rtl="0" eaLnBrk="1" latinLnBrk="0" hangingPunct="1">
        <a:lnSpc>
          <a:spcPct val="90000"/>
        </a:lnSpc>
        <a:spcBef>
          <a:spcPts val="800"/>
        </a:spcBef>
        <a:buClr>
          <a:schemeClr val="tx2"/>
        </a:buClr>
        <a:buFont typeface="Arial" pitchFamily="34" charset="0"/>
        <a:buChar char="•"/>
        <a:defRPr sz="2000" kern="1200">
          <a:solidFill>
            <a:schemeClr val="tx1"/>
          </a:solidFill>
          <a:latin typeface="+mn-lt"/>
          <a:ea typeface="+mn-ea"/>
          <a:cs typeface="+mn-cs"/>
        </a:defRPr>
      </a:lvl3pPr>
      <a:lvl4pPr marL="1097280" indent="-274320" algn="l" defTabSz="1218987" rtl="0" eaLnBrk="1" latinLnBrk="0" hangingPunct="1">
        <a:lnSpc>
          <a:spcPct val="90000"/>
        </a:lnSpc>
        <a:spcBef>
          <a:spcPts val="800"/>
        </a:spcBef>
        <a:buClr>
          <a:schemeClr val="tx2"/>
        </a:buClr>
        <a:buSzPct val="100000"/>
        <a:buFont typeface="Cambria" pitchFamily="18" charset="0"/>
        <a:buChar char="–"/>
        <a:defRPr sz="1800" kern="1200">
          <a:solidFill>
            <a:schemeClr val="tx1"/>
          </a:solidFill>
          <a:latin typeface="+mn-lt"/>
          <a:ea typeface="+mn-ea"/>
          <a:cs typeface="+mn-cs"/>
        </a:defRPr>
      </a:lvl4pPr>
      <a:lvl5pPr marL="137160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5pPr>
      <a:lvl6pPr marL="164592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6pPr>
      <a:lvl7pPr marL="192024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7pPr>
      <a:lvl8pPr marL="2194560" indent="-274320" algn="l" defTabSz="1218987" rtl="0" eaLnBrk="1" latinLnBrk="0" hangingPunct="1">
        <a:lnSpc>
          <a:spcPct val="90000"/>
        </a:lnSpc>
        <a:spcBef>
          <a:spcPts val="800"/>
        </a:spcBef>
        <a:buClr>
          <a:schemeClr val="tx2"/>
        </a:buClr>
        <a:buSzPct val="100000"/>
        <a:buFont typeface="Cambria" pitchFamily="18" charset="0"/>
        <a:buChar char="–"/>
        <a:defRPr sz="1600" kern="1200">
          <a:solidFill>
            <a:schemeClr val="tx1"/>
          </a:solidFill>
          <a:latin typeface="+mn-lt"/>
          <a:ea typeface="+mn-ea"/>
          <a:cs typeface="+mn-cs"/>
        </a:defRPr>
      </a:lvl8pPr>
      <a:lvl9pPr marL="2468880" indent="-274320" algn="l" defTabSz="1218987" rtl="0" eaLnBrk="1" latinLnBrk="0" hangingPunct="1">
        <a:lnSpc>
          <a:spcPct val="90000"/>
        </a:lnSpc>
        <a:spcBef>
          <a:spcPts val="800"/>
        </a:spcBef>
        <a:buClr>
          <a:schemeClr val="tx2"/>
        </a:buClr>
        <a:buFont typeface="Arial" pitchFamily="34" charset="0"/>
        <a:buChar char="•"/>
        <a:defRPr sz="1600" kern="1200">
          <a:solidFill>
            <a:schemeClr val="tx1"/>
          </a:solidFill>
          <a:latin typeface="+mn-lt"/>
          <a:ea typeface="+mn-ea"/>
          <a:cs typeface="+mn-cs"/>
        </a:defRPr>
      </a:lvl9pPr>
    </p:bodyStyle>
    <p:otherStyle>
      <a:defPPr>
        <a:defRPr/>
      </a:defPPr>
      <a:lvl1pPr marL="0" algn="l" defTabSz="1218987" rtl="0" eaLnBrk="1" latinLnBrk="0" hangingPunct="1">
        <a:defRPr sz="2400" kern="1200">
          <a:solidFill>
            <a:schemeClr val="tx1"/>
          </a:solidFill>
          <a:latin typeface="+mn-lt"/>
          <a:ea typeface="+mn-ea"/>
          <a:cs typeface="+mn-cs"/>
        </a:defRPr>
      </a:lvl1pPr>
      <a:lvl2pPr marL="609493" algn="l" defTabSz="1218987" rtl="0" eaLnBrk="1" latinLnBrk="0" hangingPunct="1">
        <a:defRPr sz="2400" kern="1200">
          <a:solidFill>
            <a:schemeClr val="tx1"/>
          </a:solidFill>
          <a:latin typeface="+mn-lt"/>
          <a:ea typeface="+mn-ea"/>
          <a:cs typeface="+mn-cs"/>
        </a:defRPr>
      </a:lvl2pPr>
      <a:lvl3pPr marL="1218987" algn="l" defTabSz="1218987" rtl="0" eaLnBrk="1" latinLnBrk="0" hangingPunct="1">
        <a:defRPr sz="2400" kern="1200">
          <a:solidFill>
            <a:schemeClr val="tx1"/>
          </a:solidFill>
          <a:latin typeface="+mn-lt"/>
          <a:ea typeface="+mn-ea"/>
          <a:cs typeface="+mn-cs"/>
        </a:defRPr>
      </a:lvl3pPr>
      <a:lvl4pPr marL="1828480" algn="l" defTabSz="1218987" rtl="0" eaLnBrk="1" latinLnBrk="0" hangingPunct="1">
        <a:defRPr sz="2400" kern="1200">
          <a:solidFill>
            <a:schemeClr val="tx1"/>
          </a:solidFill>
          <a:latin typeface="+mn-lt"/>
          <a:ea typeface="+mn-ea"/>
          <a:cs typeface="+mn-cs"/>
        </a:defRPr>
      </a:lvl4pPr>
      <a:lvl5pPr marL="2437973" algn="l" defTabSz="1218987" rtl="0" eaLnBrk="1" latinLnBrk="0" hangingPunct="1">
        <a:defRPr sz="2400" kern="1200">
          <a:solidFill>
            <a:schemeClr val="tx1"/>
          </a:solidFill>
          <a:latin typeface="+mn-lt"/>
          <a:ea typeface="+mn-ea"/>
          <a:cs typeface="+mn-cs"/>
        </a:defRPr>
      </a:lvl5pPr>
      <a:lvl6pPr marL="3047467" algn="l" defTabSz="1218987" rtl="0" eaLnBrk="1" latinLnBrk="0" hangingPunct="1">
        <a:defRPr sz="2400" kern="1200">
          <a:solidFill>
            <a:schemeClr val="tx1"/>
          </a:solidFill>
          <a:latin typeface="+mn-lt"/>
          <a:ea typeface="+mn-ea"/>
          <a:cs typeface="+mn-cs"/>
        </a:defRPr>
      </a:lvl6pPr>
      <a:lvl7pPr marL="3656960" algn="l" defTabSz="1218987" rtl="0" eaLnBrk="1" latinLnBrk="0" hangingPunct="1">
        <a:defRPr sz="2400" kern="1200">
          <a:solidFill>
            <a:schemeClr val="tx1"/>
          </a:solidFill>
          <a:latin typeface="+mn-lt"/>
          <a:ea typeface="+mn-ea"/>
          <a:cs typeface="+mn-cs"/>
        </a:defRPr>
      </a:lvl7pPr>
      <a:lvl8pPr marL="4266453" algn="l" defTabSz="1218987" rtl="0" eaLnBrk="1" latinLnBrk="0" hangingPunct="1">
        <a:defRPr sz="2400" kern="1200">
          <a:solidFill>
            <a:schemeClr val="tx1"/>
          </a:solidFill>
          <a:latin typeface="+mn-lt"/>
          <a:ea typeface="+mn-ea"/>
          <a:cs typeface="+mn-cs"/>
        </a:defRPr>
      </a:lvl8pPr>
      <a:lvl9pPr marL="4875947" algn="l" defTabSz="1218987" rtl="0" eaLnBrk="1" latinLnBrk="0" hangingPunct="1">
        <a:defRPr sz="24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9.svg"/></Relationships>
</file>

<file path=ppt/slides/_rels/slide1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5.xml"/><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11.svg"/></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hyperlink" Target="http://www.md-online.pl/" TargetMode="External"/><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2.xml"/><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sv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3.xml"/><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png"/><Relationship Id="rId1" Type="http://schemas.openxmlformats.org/officeDocument/2006/relationships/slideLayout" Target="../slideLayouts/slideLayout2.xml"/><Relationship Id="rId6" Type="http://schemas.openxmlformats.org/officeDocument/2006/relationships/image" Target="../media/image7.svg"/><Relationship Id="rId5" Type="http://schemas.openxmlformats.org/officeDocument/2006/relationships/image" Target="../media/image6.png"/><Relationship Id="rId4" Type="http://schemas.openxmlformats.org/officeDocument/2006/relationships/image" Target="../media/image5.svg"/></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4.xml"/><Relationship Id="rId1" Type="http://schemas.openxmlformats.org/officeDocument/2006/relationships/slideLayout" Target="../slideLayouts/slideLayout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ytuł 2"/>
          <p:cNvSpPr>
            <a:spLocks noGrp="1"/>
          </p:cNvSpPr>
          <p:nvPr>
            <p:ph type="ctrTitle"/>
          </p:nvPr>
        </p:nvSpPr>
        <p:spPr>
          <a:xfrm>
            <a:off x="0" y="1905002"/>
            <a:ext cx="12188825" cy="2147926"/>
          </a:xfrm>
        </p:spPr>
        <p:txBody>
          <a:bodyPr rtlCol="0">
            <a:normAutofit/>
          </a:bodyPr>
          <a:lstStyle/>
          <a:p>
            <a:pPr>
              <a:lnSpc>
                <a:spcPct val="100000"/>
              </a:lnSpc>
            </a:pPr>
            <a:r>
              <a:rPr lang="en-GB" sz="3600" b="1" dirty="0">
                <a:effectLst/>
                <a:latin typeface="Calibri" panose="020F0502020204030204" pitchFamily="34" charset="0"/>
                <a:ea typeface="Times New Roman" panose="02020603050405020304" pitchFamily="18" charset="0"/>
                <a:cs typeface="Times New Roman" panose="02020603050405020304" pitchFamily="18" charset="0"/>
              </a:rPr>
              <a:t>THE BEST TRANSLATION TOOLS FOR MEDICAL TEXTS: </a:t>
            </a:r>
            <a:br>
              <a:rPr lang="pl-PL" sz="3600" b="1" dirty="0">
                <a:effectLst/>
                <a:latin typeface="Calibri" panose="020F0502020204030204" pitchFamily="34" charset="0"/>
                <a:ea typeface="Times New Roman" panose="02020603050405020304" pitchFamily="18" charset="0"/>
                <a:cs typeface="Times New Roman" panose="02020603050405020304" pitchFamily="18" charset="0"/>
              </a:rPr>
            </a:br>
            <a:r>
              <a:rPr lang="en-GB" sz="3600" b="1" dirty="0">
                <a:effectLst/>
                <a:latin typeface="Calibri" panose="020F0502020204030204" pitchFamily="34" charset="0"/>
                <a:ea typeface="Times New Roman" panose="02020603050405020304" pitchFamily="18" charset="0"/>
                <a:cs typeface="Times New Roman" panose="02020603050405020304" pitchFamily="18" charset="0"/>
              </a:rPr>
              <a:t>CAT, MT, CHAT GPT</a:t>
            </a:r>
            <a:endParaRPr lang="pl" sz="7200" dirty="0"/>
          </a:p>
        </p:txBody>
      </p:sp>
      <p:sp>
        <p:nvSpPr>
          <p:cNvPr id="2" name="Podtytuł 1"/>
          <p:cNvSpPr>
            <a:spLocks noGrp="1"/>
          </p:cNvSpPr>
          <p:nvPr>
            <p:ph type="subTitle" idx="1"/>
          </p:nvPr>
        </p:nvSpPr>
        <p:spPr/>
        <p:txBody>
          <a:bodyPr rtlCol="0">
            <a:normAutofit/>
          </a:bodyPr>
          <a:lstStyle/>
          <a:p>
            <a:pPr rtl="0"/>
            <a:r>
              <a:rPr lang="en-GB" sz="2800" b="1" dirty="0">
                <a:effectLst/>
                <a:latin typeface="Calibri" panose="020F0502020204030204" pitchFamily="34" charset="0"/>
                <a:ea typeface="Times New Roman" panose="02020603050405020304" pitchFamily="18" charset="0"/>
                <a:cs typeface="Times New Roman" panose="02020603050405020304" pitchFamily="18" charset="0"/>
              </a:rPr>
              <a:t>WHICH ONE TO CHOOSE IN THE </a:t>
            </a:r>
            <a:r>
              <a:rPr lang="pl-PL" sz="2800" b="1">
                <a:effectLst/>
                <a:latin typeface="Calibri" panose="020F0502020204030204" pitchFamily="34" charset="0"/>
                <a:ea typeface="Times New Roman" panose="02020603050405020304" pitchFamily="18" charset="0"/>
                <a:cs typeface="Times New Roman" panose="02020603050405020304" pitchFamily="18" charset="0"/>
              </a:rPr>
              <a:t>PL-EN</a:t>
            </a:r>
            <a:r>
              <a:rPr lang="en-GB" sz="2800" b="1">
                <a:effectLst/>
                <a:latin typeface="Calibri" panose="020F0502020204030204" pitchFamily="34" charset="0"/>
                <a:ea typeface="Times New Roman" panose="02020603050405020304" pitchFamily="18" charset="0"/>
                <a:cs typeface="Times New Roman" panose="02020603050405020304" pitchFamily="18" charset="0"/>
              </a:rPr>
              <a:t> </a:t>
            </a:r>
            <a:r>
              <a:rPr lang="en-GB" sz="2800" b="1" dirty="0">
                <a:effectLst/>
                <a:latin typeface="Calibri" panose="020F0502020204030204" pitchFamily="34" charset="0"/>
                <a:ea typeface="Times New Roman" panose="02020603050405020304" pitchFamily="18" charset="0"/>
                <a:cs typeface="Times New Roman" panose="02020603050405020304" pitchFamily="18" charset="0"/>
              </a:rPr>
              <a:t>LANGUAGE PAIR?</a:t>
            </a:r>
            <a:endParaRPr lang="pl" dirty="0"/>
          </a:p>
        </p:txBody>
      </p:sp>
      <p:pic>
        <p:nvPicPr>
          <p:cNvPr id="5" name="Obraz 4" descr="Obraz zawierający zrzut ekranu, Grafika, design&#10;&#10;Opis wygenerowany automatycznie">
            <a:extLst>
              <a:ext uri="{FF2B5EF4-FFF2-40B4-BE49-F238E27FC236}">
                <a16:creationId xmlns:a16="http://schemas.microsoft.com/office/drawing/2014/main" id="{92839475-5ABB-9864-8EDE-C88A584CD265}"/>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20993" y="5989910"/>
            <a:ext cx="2297900" cy="831354"/>
          </a:xfrm>
          <a:prstGeom prst="rect">
            <a:avLst/>
          </a:prstGeom>
        </p:spPr>
      </p:pic>
    </p:spTree>
    <p:extLst>
      <p:ext uri="{BB962C8B-B14F-4D97-AF65-F5344CB8AC3E}">
        <p14:creationId xmlns:p14="http://schemas.microsoft.com/office/powerpoint/2010/main" val="108287164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4CBBC0-19B5-1221-B75A-57B8A91BF24E}"/>
              </a:ext>
            </a:extLst>
          </p:cNvPr>
          <p:cNvSpPr>
            <a:spLocks noGrp="1"/>
          </p:cNvSpPr>
          <p:nvPr>
            <p:ph type="title"/>
          </p:nvPr>
        </p:nvSpPr>
        <p:spPr>
          <a:xfrm>
            <a:off x="914688" y="116632"/>
            <a:ext cx="10360501" cy="1219200"/>
          </a:xfrm>
        </p:spPr>
        <p:txBody>
          <a:bodyPr/>
          <a:lstStyle/>
          <a:p>
            <a:r>
              <a:rPr lang="pl-PL" dirty="0"/>
              <a:t>Technical </a:t>
            </a:r>
            <a:r>
              <a:rPr lang="pl-PL" dirty="0" err="1"/>
              <a:t>texts</a:t>
            </a:r>
            <a:endParaRPr lang="pl-PL" dirty="0"/>
          </a:p>
        </p:txBody>
      </p:sp>
      <p:sp>
        <p:nvSpPr>
          <p:cNvPr id="3" name="Symbol zastępczy zawartości 2">
            <a:extLst>
              <a:ext uri="{FF2B5EF4-FFF2-40B4-BE49-F238E27FC236}">
                <a16:creationId xmlns:a16="http://schemas.microsoft.com/office/drawing/2014/main" id="{74F6613E-5C7C-BB71-1E4E-AAC746F0A9A1}"/>
              </a:ext>
            </a:extLst>
          </p:cNvPr>
          <p:cNvSpPr>
            <a:spLocks noGrp="1"/>
          </p:cNvSpPr>
          <p:nvPr>
            <p:ph idx="1"/>
          </p:nvPr>
        </p:nvSpPr>
        <p:spPr>
          <a:xfrm>
            <a:off x="914161" y="1484784"/>
            <a:ext cx="10360501" cy="4470400"/>
          </a:xfrm>
        </p:spPr>
        <p:txBody>
          <a:bodyPr>
            <a:noAutofit/>
          </a:bodyPr>
          <a:lstStyle/>
          <a:p>
            <a:pPr>
              <a:lnSpc>
                <a:spcPct val="107000"/>
              </a:lnSpc>
              <a:spcBef>
                <a:spcPts val="600"/>
              </a:spcBef>
              <a:spcAft>
                <a:spcPts val="800"/>
              </a:spcAft>
            </a:pPr>
            <a:r>
              <a:rPr lang="en-GB" sz="1900" b="1" kern="100" dirty="0">
                <a:effectLst/>
                <a:latin typeface="Calibri" panose="020F0502020204030204" pitchFamily="34" charset="0"/>
                <a:ea typeface="Calibri" panose="020F0502020204030204" pitchFamily="34" charset="0"/>
                <a:cs typeface="Times New Roman" panose="02020603050405020304" pitchFamily="18" charset="0"/>
              </a:rPr>
              <a:t>Advantages/disadvantages </a:t>
            </a:r>
            <a:endParaRPr lang="pl-PL"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The CAT method cover</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s</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specific terminology related to the </a:t>
            </a:r>
            <a:r>
              <a:rPr lang="pl-PL" sz="1500" dirty="0" err="1">
                <a:effectLst/>
                <a:latin typeface="Calibri" panose="020F0502020204030204" pitchFamily="34" charset="0"/>
                <a:ea typeface="Times New Roman" panose="02020603050405020304" pitchFamily="18" charset="0"/>
                <a:cs typeface="Times New Roman" panose="02020603050405020304" pitchFamily="18" charset="0"/>
              </a:rPr>
              <a:t>specific</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industry and correctly reflects the structure of the text. The AI method requires the greatest number of corrections to produce acceptable text quality.</a:t>
            </a:r>
            <a:endParaRPr lang="pl-PL" sz="1500" dirty="0">
              <a:effectLst/>
              <a:latin typeface="Times New Roman" panose="02020603050405020304" pitchFamily="18" charset="0"/>
              <a:ea typeface="Times New Roman" panose="02020603050405020304" pitchFamily="18" charset="0"/>
            </a:endParaRPr>
          </a:p>
        </p:txBody>
      </p:sp>
      <p:pic>
        <p:nvPicPr>
          <p:cNvPr id="4" name="Obraz 3" descr="Obraz zawierający zrzut ekranu, Grafika, design&#10;&#10;Opis wygenerowany automatycznie">
            <a:extLst>
              <a:ext uri="{FF2B5EF4-FFF2-40B4-BE49-F238E27FC236}">
                <a16:creationId xmlns:a16="http://schemas.microsoft.com/office/drawing/2014/main" id="{2631AF28-0A72-5CA6-8881-A20537C634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20993" y="5989910"/>
            <a:ext cx="2297900" cy="831354"/>
          </a:xfrm>
          <a:prstGeom prst="rect">
            <a:avLst/>
          </a:prstGeom>
        </p:spPr>
      </p:pic>
      <p:pic>
        <p:nvPicPr>
          <p:cNvPr id="5" name="Grafika 4" descr="Apteczka pierwszej pomocy kontur">
            <a:extLst>
              <a:ext uri="{FF2B5EF4-FFF2-40B4-BE49-F238E27FC236}">
                <a16:creationId xmlns:a16="http://schemas.microsoft.com/office/drawing/2014/main" id="{3EBECB7C-6F95-24A6-82CC-81805BA689F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657243" y="2924944"/>
            <a:ext cx="2874336" cy="2874336"/>
          </a:xfrm>
          <a:prstGeom prst="rect">
            <a:avLst/>
          </a:prstGeom>
        </p:spPr>
      </p:pic>
    </p:spTree>
    <p:extLst>
      <p:ext uri="{BB962C8B-B14F-4D97-AF65-F5344CB8AC3E}">
        <p14:creationId xmlns:p14="http://schemas.microsoft.com/office/powerpoint/2010/main" val="116839718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4CBBC0-19B5-1221-B75A-57B8A91BF24E}"/>
              </a:ext>
            </a:extLst>
          </p:cNvPr>
          <p:cNvSpPr>
            <a:spLocks noGrp="1"/>
          </p:cNvSpPr>
          <p:nvPr>
            <p:ph type="title"/>
          </p:nvPr>
        </p:nvSpPr>
        <p:spPr>
          <a:xfrm>
            <a:off x="7821163" y="36736"/>
            <a:ext cx="3961368" cy="1422400"/>
          </a:xfrm>
        </p:spPr>
        <p:txBody>
          <a:bodyPr anchor="b">
            <a:normAutofit/>
          </a:bodyPr>
          <a:lstStyle/>
          <a:p>
            <a:r>
              <a:rPr lang="pl-PL" dirty="0"/>
              <a:t>General </a:t>
            </a:r>
            <a:r>
              <a:rPr lang="pl-PL" dirty="0" err="1"/>
              <a:t>texts</a:t>
            </a:r>
            <a:endParaRPr lang="pl-PL" dirty="0"/>
          </a:p>
        </p:txBody>
      </p:sp>
      <p:graphicFrame>
        <p:nvGraphicFramePr>
          <p:cNvPr id="14" name="Symbol zastępczy zawartości 13">
            <a:extLst>
              <a:ext uri="{FF2B5EF4-FFF2-40B4-BE49-F238E27FC236}">
                <a16:creationId xmlns:a16="http://schemas.microsoft.com/office/drawing/2014/main" id="{46C37EFE-5ABE-8E00-E0DF-F58B59AA7837}"/>
              </a:ext>
            </a:extLst>
          </p:cNvPr>
          <p:cNvGraphicFramePr>
            <a:graphicFrameLocks noGrp="1"/>
          </p:cNvGraphicFramePr>
          <p:nvPr>
            <p:ph idx="1"/>
            <p:extLst>
              <p:ext uri="{D42A27DB-BD31-4B8C-83A1-F6EECF244321}">
                <p14:modId xmlns:p14="http://schemas.microsoft.com/office/powerpoint/2010/main" val="90425754"/>
              </p:ext>
            </p:extLst>
          </p:nvPr>
        </p:nvGraphicFramePr>
        <p:xfrm>
          <a:off x="508000" y="482600"/>
          <a:ext cx="6602413" cy="5842000"/>
        </p:xfrm>
        <a:graphic>
          <a:graphicData uri="http://schemas.openxmlformats.org/drawingml/2006/chart">
            <c:chart xmlns:c="http://schemas.openxmlformats.org/drawingml/2006/chart" xmlns:r="http://schemas.openxmlformats.org/officeDocument/2006/relationships" r:id="rId2"/>
          </a:graphicData>
        </a:graphic>
      </p:graphicFrame>
      <p:sp>
        <p:nvSpPr>
          <p:cNvPr id="3" name="Symbol zastępczy zawartości 2">
            <a:extLst>
              <a:ext uri="{FF2B5EF4-FFF2-40B4-BE49-F238E27FC236}">
                <a16:creationId xmlns:a16="http://schemas.microsoft.com/office/drawing/2014/main" id="{74F6613E-5C7C-BB71-1E4E-AAC746F0A9A1}"/>
              </a:ext>
            </a:extLst>
          </p:cNvPr>
          <p:cNvSpPr>
            <a:spLocks noGrp="1"/>
          </p:cNvSpPr>
          <p:nvPr>
            <p:ph type="body" sz="half" idx="2"/>
          </p:nvPr>
        </p:nvSpPr>
        <p:spPr>
          <a:xfrm>
            <a:off x="7840309" y="1722710"/>
            <a:ext cx="3961368" cy="4267200"/>
          </a:xfrm>
        </p:spPr>
        <p:txBody>
          <a:bodyPr anchor="t">
            <a:normAutofit/>
          </a:bodyPr>
          <a:lstStyle/>
          <a:p>
            <a:pPr algn="just"/>
            <a:r>
              <a:rPr lang="en-GB" sz="1900" b="1" dirty="0">
                <a:effectLst/>
                <a:latin typeface="Calibri" panose="020F0502020204030204" pitchFamily="34" charset="0"/>
                <a:ea typeface="Times New Roman" panose="02020603050405020304" pitchFamily="18" charset="0"/>
                <a:cs typeface="Times New Roman" panose="02020603050405020304" pitchFamily="18" charset="0"/>
              </a:rPr>
              <a:t>Time spent on translation </a:t>
            </a:r>
            <a:endParaRPr lang="pl-PL" sz="1900" dirty="0">
              <a:effectLst/>
              <a:latin typeface="Times New Roman" panose="02020603050405020304" pitchFamily="18" charset="0"/>
              <a:ea typeface="Times New Roman" panose="02020603050405020304" pitchFamily="18" charset="0"/>
            </a:endParaRPr>
          </a:p>
          <a:p>
            <a:pPr algn="just"/>
            <a:r>
              <a:rPr lang="en-GB" sz="1500" dirty="0">
                <a:effectLst/>
                <a:latin typeface="Calibri" panose="020F0502020204030204" pitchFamily="34" charset="0"/>
                <a:ea typeface="Times New Roman" panose="02020603050405020304" pitchFamily="18" charset="0"/>
                <a:cs typeface="Times New Roman" panose="02020603050405020304" pitchFamily="18" charset="0"/>
              </a:rPr>
              <a:t>For 1000 words</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CAT – 2 h 30 min (100%), MT – 1 h 25 min (50%), AI – 1 h 25 min (50%).</a:t>
            </a:r>
            <a:endParaRPr lang="pl-PL" sz="1500" dirty="0">
              <a:effectLst/>
              <a:latin typeface="Times New Roman" panose="02020603050405020304" pitchFamily="18" charset="0"/>
              <a:ea typeface="Times New Roman" panose="02020603050405020304" pitchFamily="18" charset="0"/>
            </a:endParaRPr>
          </a:p>
          <a:p>
            <a:pPr algn="just"/>
            <a:r>
              <a:rPr lang="en-GB" sz="1500" dirty="0">
                <a:effectLst/>
                <a:latin typeface="Calibri" panose="020F0502020204030204" pitchFamily="34" charset="0"/>
                <a:ea typeface="Times New Roman" panose="02020603050405020304" pitchFamily="18" charset="0"/>
                <a:cs typeface="Times New Roman" panose="02020603050405020304" pitchFamily="18" charset="0"/>
              </a:rPr>
              <a:t>MT and AI work took half of the time spent on</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1500" dirty="0" err="1">
                <a:effectLst/>
                <a:latin typeface="Calibri" panose="020F0502020204030204" pitchFamily="34" charset="0"/>
                <a:ea typeface="Times New Roman" panose="02020603050405020304" pitchFamily="18" charset="0"/>
                <a:cs typeface="Times New Roman" panose="02020603050405020304" pitchFamily="18" charset="0"/>
              </a:rPr>
              <a:t>translating</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 with </a:t>
            </a:r>
            <a:r>
              <a:rPr lang="pl-PL" sz="1500" dirty="0" err="1">
                <a:effectLst/>
                <a:latin typeface="Calibri" panose="020F0502020204030204" pitchFamily="34" charset="0"/>
                <a:ea typeface="Times New Roman" panose="02020603050405020304" pitchFamily="18" charset="0"/>
                <a:cs typeface="Times New Roman" panose="02020603050405020304" pitchFamily="18" charset="0"/>
              </a:rPr>
              <a:t>only</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CAT.</a:t>
            </a:r>
            <a:endParaRPr lang="pl-PL" sz="1500" dirty="0">
              <a:effectLst/>
              <a:latin typeface="Times New Roman" panose="02020603050405020304" pitchFamily="18" charset="0"/>
              <a:ea typeface="Times New Roman" panose="02020603050405020304" pitchFamily="18" charset="0"/>
            </a:endParaRPr>
          </a:p>
          <a:p>
            <a:pPr algn="just"/>
            <a:r>
              <a:rPr lang="en-GB" sz="1900" b="1" dirty="0">
                <a:effectLst/>
                <a:latin typeface="Calibri" panose="020F0502020204030204" pitchFamily="34" charset="0"/>
                <a:ea typeface="Times New Roman" panose="02020603050405020304" pitchFamily="18" charset="0"/>
                <a:cs typeface="Times New Roman" panose="02020603050405020304" pitchFamily="18" charset="0"/>
              </a:rPr>
              <a:t>Quality of translation</a:t>
            </a:r>
            <a:endParaRPr lang="pl-PL" sz="1900" dirty="0">
              <a:effectLst/>
              <a:latin typeface="Times New Roman" panose="02020603050405020304" pitchFamily="18" charset="0"/>
              <a:ea typeface="Times New Roman" panose="02020603050405020304" pitchFamily="18" charset="0"/>
            </a:endParaRPr>
          </a:p>
          <a:p>
            <a:pPr algn="just"/>
            <a:r>
              <a:rPr lang="en-GB" sz="1500" dirty="0">
                <a:effectLst/>
                <a:latin typeface="Calibri" panose="020F0502020204030204" pitchFamily="34" charset="0"/>
                <a:ea typeface="Times New Roman" panose="02020603050405020304" pitchFamily="18" charset="0"/>
                <a:cs typeface="Times New Roman" panose="02020603050405020304" pitchFamily="18" charset="0"/>
              </a:rPr>
              <a:t>CAT achieves the highest level of accuracy in translating general texts from Polish to English. This method preserves the natural style and fluency of translations. </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As for</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AI and MT, good results were also obtained in this area, although be weaker than for CAT translation</a:t>
            </a:r>
            <a:r>
              <a:rPr lang="en-GB" sz="1400" dirty="0">
                <a:effectLst/>
                <a:latin typeface="Calibri" panose="020F0502020204030204" pitchFamily="34" charset="0"/>
                <a:ea typeface="Times New Roman" panose="02020603050405020304" pitchFamily="18" charset="0"/>
                <a:cs typeface="Times New Roman" panose="02020603050405020304" pitchFamily="18" charset="0"/>
              </a:rPr>
              <a:t>.</a:t>
            </a:r>
            <a:endParaRPr lang="pl-PL" sz="1400" dirty="0">
              <a:effectLst/>
              <a:latin typeface="Times New Roman" panose="02020603050405020304" pitchFamily="18" charset="0"/>
              <a:ea typeface="Times New Roman" panose="02020603050405020304" pitchFamily="18" charset="0"/>
            </a:endParaRPr>
          </a:p>
        </p:txBody>
      </p:sp>
      <p:pic>
        <p:nvPicPr>
          <p:cNvPr id="15" name="Obraz 14" descr="Obraz zawierający zrzut ekranu, Grafika, design&#10;&#10;Opis wygenerowany automatycznie">
            <a:extLst>
              <a:ext uri="{FF2B5EF4-FFF2-40B4-BE49-F238E27FC236}">
                <a16:creationId xmlns:a16="http://schemas.microsoft.com/office/drawing/2014/main" id="{CE21C4FD-E65A-5772-B8EB-2C4AF7F394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0993" y="5989910"/>
            <a:ext cx="2297900" cy="831354"/>
          </a:xfrm>
          <a:prstGeom prst="rect">
            <a:avLst/>
          </a:prstGeom>
        </p:spPr>
      </p:pic>
    </p:spTree>
    <p:extLst>
      <p:ext uri="{BB962C8B-B14F-4D97-AF65-F5344CB8AC3E}">
        <p14:creationId xmlns:p14="http://schemas.microsoft.com/office/powerpoint/2010/main" val="2087600828"/>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4CBBC0-19B5-1221-B75A-57B8A91BF24E}"/>
              </a:ext>
            </a:extLst>
          </p:cNvPr>
          <p:cNvSpPr>
            <a:spLocks noGrp="1"/>
          </p:cNvSpPr>
          <p:nvPr>
            <p:ph type="title"/>
          </p:nvPr>
        </p:nvSpPr>
        <p:spPr>
          <a:xfrm>
            <a:off x="914688" y="116632"/>
            <a:ext cx="10360501" cy="1219200"/>
          </a:xfrm>
        </p:spPr>
        <p:txBody>
          <a:bodyPr/>
          <a:lstStyle/>
          <a:p>
            <a:r>
              <a:rPr lang="pl-PL" dirty="0"/>
              <a:t>General </a:t>
            </a:r>
            <a:r>
              <a:rPr lang="pl-PL" dirty="0" err="1"/>
              <a:t>texts</a:t>
            </a:r>
            <a:endParaRPr lang="pl-PL" dirty="0"/>
          </a:p>
        </p:txBody>
      </p:sp>
      <p:sp>
        <p:nvSpPr>
          <p:cNvPr id="3" name="Symbol zastępczy zawartości 2">
            <a:extLst>
              <a:ext uri="{FF2B5EF4-FFF2-40B4-BE49-F238E27FC236}">
                <a16:creationId xmlns:a16="http://schemas.microsoft.com/office/drawing/2014/main" id="{74F6613E-5C7C-BB71-1E4E-AAC746F0A9A1}"/>
              </a:ext>
            </a:extLst>
          </p:cNvPr>
          <p:cNvSpPr>
            <a:spLocks noGrp="1"/>
          </p:cNvSpPr>
          <p:nvPr>
            <p:ph idx="1"/>
          </p:nvPr>
        </p:nvSpPr>
        <p:spPr>
          <a:xfrm>
            <a:off x="914161" y="1484784"/>
            <a:ext cx="10360501" cy="4470400"/>
          </a:xfrm>
        </p:spPr>
        <p:txBody>
          <a:bodyPr>
            <a:noAutofit/>
          </a:bodyPr>
          <a:lstStyle/>
          <a:p>
            <a:pPr>
              <a:lnSpc>
                <a:spcPct val="107000"/>
              </a:lnSpc>
              <a:spcBef>
                <a:spcPts val="600"/>
              </a:spcBef>
              <a:spcAft>
                <a:spcPts val="800"/>
              </a:spcAft>
            </a:pPr>
            <a:r>
              <a:rPr lang="en-GB" sz="1900" b="1" kern="100" dirty="0">
                <a:effectLst/>
                <a:latin typeface="Calibri" panose="020F0502020204030204" pitchFamily="34" charset="0"/>
                <a:ea typeface="Calibri" panose="020F0502020204030204" pitchFamily="34" charset="0"/>
                <a:cs typeface="Times New Roman" panose="02020603050405020304" pitchFamily="18" charset="0"/>
              </a:rPr>
              <a:t>Advantages/disadvantages </a:t>
            </a:r>
            <a:endParaRPr lang="pl-PL"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The translation of general texts requires the knowledge of the context</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 I</a:t>
            </a:r>
            <a:r>
              <a:rPr lang="en-GB" sz="1500" dirty="0" err="1">
                <a:effectLst/>
                <a:latin typeface="Calibri" panose="020F0502020204030204" pitchFamily="34" charset="0"/>
                <a:ea typeface="Times New Roman" panose="02020603050405020304" pitchFamily="18" charset="0"/>
                <a:cs typeface="Times New Roman" panose="02020603050405020304" pitchFamily="18" charset="0"/>
              </a:rPr>
              <a:t>nformation</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should be communicated in a way that is understandable to the reader. Since </a:t>
            </a:r>
            <a:r>
              <a:rPr lang="pl-PL" sz="1500" dirty="0" err="1">
                <a:effectLst/>
                <a:latin typeface="Calibri" panose="020F0502020204030204" pitchFamily="34" charset="0"/>
                <a:ea typeface="Times New Roman" panose="02020603050405020304" pitchFamily="18" charset="0"/>
                <a:cs typeface="Times New Roman" panose="02020603050405020304" pitchFamily="18" charset="0"/>
              </a:rPr>
              <a:t>this</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 field</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does not require specialist language, the MT and AI methods have been found to be comparable</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1500" dirty="0" err="1">
                <a:effectLst/>
                <a:latin typeface="Calibri" panose="020F0502020204030204" pitchFamily="34" charset="0"/>
                <a:ea typeface="Times New Roman" panose="02020603050405020304" pitchFamily="18" charset="0"/>
                <a:cs typeface="Times New Roman" panose="02020603050405020304" pitchFamily="18" charset="0"/>
              </a:rPr>
              <a:t>quality-wise</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a:t>
            </a:r>
            <a:endParaRPr lang="pl-PL" sz="1500" dirty="0">
              <a:effectLst/>
              <a:latin typeface="Times New Roman" panose="02020603050405020304" pitchFamily="18" charset="0"/>
              <a:ea typeface="Times New Roman" panose="02020603050405020304" pitchFamily="18" charset="0"/>
            </a:endParaRPr>
          </a:p>
        </p:txBody>
      </p:sp>
      <p:pic>
        <p:nvPicPr>
          <p:cNvPr id="4" name="Obraz 3" descr="Obraz zawierający zrzut ekranu, Grafika, design&#10;&#10;Opis wygenerowany automatycznie">
            <a:extLst>
              <a:ext uri="{FF2B5EF4-FFF2-40B4-BE49-F238E27FC236}">
                <a16:creationId xmlns:a16="http://schemas.microsoft.com/office/drawing/2014/main" id="{2631AF28-0A72-5CA6-8881-A20537C634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20993" y="5989910"/>
            <a:ext cx="2297900" cy="831354"/>
          </a:xfrm>
          <a:prstGeom prst="rect">
            <a:avLst/>
          </a:prstGeom>
        </p:spPr>
      </p:pic>
      <p:pic>
        <p:nvPicPr>
          <p:cNvPr id="5" name="Grafika 4" descr="Opieka kontur">
            <a:extLst>
              <a:ext uri="{FF2B5EF4-FFF2-40B4-BE49-F238E27FC236}">
                <a16:creationId xmlns:a16="http://schemas.microsoft.com/office/drawing/2014/main" id="{C76AA50C-3938-F086-F273-92D17961501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977656" y="3139706"/>
            <a:ext cx="2233510" cy="2233510"/>
          </a:xfrm>
          <a:prstGeom prst="rect">
            <a:avLst/>
          </a:prstGeom>
        </p:spPr>
      </p:pic>
    </p:spTree>
    <p:extLst>
      <p:ext uri="{BB962C8B-B14F-4D97-AF65-F5344CB8AC3E}">
        <p14:creationId xmlns:p14="http://schemas.microsoft.com/office/powerpoint/2010/main" val="213036950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06A7CB07-A077-EAAC-1031-93C449989B29}"/>
              </a:ext>
            </a:extLst>
          </p:cNvPr>
          <p:cNvSpPr>
            <a:spLocks noGrp="1"/>
          </p:cNvSpPr>
          <p:nvPr>
            <p:ph type="title"/>
          </p:nvPr>
        </p:nvSpPr>
        <p:spPr/>
        <p:txBody>
          <a:bodyPr/>
          <a:lstStyle/>
          <a:p>
            <a:r>
              <a:rPr lang="pl-PL" dirty="0" err="1"/>
              <a:t>summary</a:t>
            </a:r>
            <a:endParaRPr lang="pl-PL" dirty="0"/>
          </a:p>
        </p:txBody>
      </p:sp>
      <p:sp>
        <p:nvSpPr>
          <p:cNvPr id="3" name="Symbol zastępczy zawartości 2">
            <a:extLst>
              <a:ext uri="{FF2B5EF4-FFF2-40B4-BE49-F238E27FC236}">
                <a16:creationId xmlns:a16="http://schemas.microsoft.com/office/drawing/2014/main" id="{392442F6-E406-425F-8A33-9B6673CEBE93}"/>
              </a:ext>
            </a:extLst>
          </p:cNvPr>
          <p:cNvSpPr>
            <a:spLocks noGrp="1"/>
          </p:cNvSpPr>
          <p:nvPr>
            <p:ph idx="1"/>
          </p:nvPr>
        </p:nvSpPr>
        <p:spPr/>
        <p:txBody>
          <a:bodyPr/>
          <a:lstStyle/>
          <a:p>
            <a:pPr marL="0" indent="0">
              <a:buNone/>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When comparing three translation methods from Polish to English for different categories of medical and medical texts, the CAT and MT methods turn out to be a better choice in terms of translation accuracy, while the AI method turned out to be the weakest one. </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In terms of working time, the best results were obtained for the MT method, in the case of medical research results – equally good for MT and AI. </a:t>
            </a:r>
            <a:endParaRPr lang="pl-PL"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0" indent="0">
              <a:buNone/>
            </a:pPr>
            <a:r>
              <a:rPr lang="en-GB" sz="1800" dirty="0">
                <a:effectLst/>
                <a:latin typeface="Calibri" panose="020F0502020204030204" pitchFamily="34" charset="0"/>
                <a:ea typeface="Times New Roman" panose="02020603050405020304" pitchFamily="18" charset="0"/>
                <a:cs typeface="Times New Roman" panose="02020603050405020304" pitchFamily="18" charset="0"/>
              </a:rPr>
              <a:t>Considering the quality-to-time ratio, MT translation proved the best for medical text translation method from Polish to English.</a:t>
            </a:r>
            <a:endParaRPr lang="pl-PL" sz="1800" dirty="0">
              <a:effectLst/>
              <a:latin typeface="Times New Roman" panose="02020603050405020304" pitchFamily="18" charset="0"/>
              <a:ea typeface="Times New Roman" panose="02020603050405020304" pitchFamily="18" charset="0"/>
            </a:endParaRPr>
          </a:p>
          <a:p>
            <a:pPr marL="0" indent="0">
              <a:lnSpc>
                <a:spcPct val="107000"/>
              </a:lnSpc>
              <a:spcAft>
                <a:spcPts val="800"/>
              </a:spcAft>
              <a:buNone/>
            </a:pPr>
            <a:endParaRPr lang="pl-PL" sz="1800" kern="100" dirty="0">
              <a:effectLst/>
              <a:latin typeface="Calibri" panose="020F0502020204030204" pitchFamily="34" charset="0"/>
              <a:ea typeface="Calibri" panose="020F0502020204030204" pitchFamily="34" charset="0"/>
              <a:cs typeface="Times New Roman" panose="02020603050405020304" pitchFamily="18" charset="0"/>
            </a:endParaRPr>
          </a:p>
          <a:p>
            <a:endParaRPr lang="pl-PL" dirty="0"/>
          </a:p>
        </p:txBody>
      </p:sp>
      <p:pic>
        <p:nvPicPr>
          <p:cNvPr id="4" name="Obraz 3" descr="Obraz zawierający zrzut ekranu, Grafika, design&#10;&#10;Opis wygenerowany automatycznie">
            <a:extLst>
              <a:ext uri="{FF2B5EF4-FFF2-40B4-BE49-F238E27FC236}">
                <a16:creationId xmlns:a16="http://schemas.microsoft.com/office/drawing/2014/main" id="{5892F820-B270-FAA4-5EFF-EB4FB5361AC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20993" y="5989910"/>
            <a:ext cx="2297900" cy="831354"/>
          </a:xfrm>
          <a:prstGeom prst="rect">
            <a:avLst/>
          </a:prstGeom>
        </p:spPr>
      </p:pic>
    </p:spTree>
    <p:extLst>
      <p:ext uri="{BB962C8B-B14F-4D97-AF65-F5344CB8AC3E}">
        <p14:creationId xmlns:p14="http://schemas.microsoft.com/office/powerpoint/2010/main" val="365696108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ytuł 3">
            <a:extLst>
              <a:ext uri="{FF2B5EF4-FFF2-40B4-BE49-F238E27FC236}">
                <a16:creationId xmlns:a16="http://schemas.microsoft.com/office/drawing/2014/main" id="{17ADF0A6-AB42-C08C-8C8D-2602E2DCE496}"/>
              </a:ext>
            </a:extLst>
          </p:cNvPr>
          <p:cNvSpPr>
            <a:spLocks noGrp="1"/>
          </p:cNvSpPr>
          <p:nvPr>
            <p:ph type="ctrTitle"/>
          </p:nvPr>
        </p:nvSpPr>
        <p:spPr>
          <a:xfrm>
            <a:off x="0" y="1597828"/>
            <a:ext cx="12188825" cy="2147926"/>
          </a:xfrm>
        </p:spPr>
        <p:txBody>
          <a:bodyPr>
            <a:normAutofit/>
          </a:bodyPr>
          <a:lstStyle/>
          <a:p>
            <a:pPr>
              <a:lnSpc>
                <a:spcPct val="150000"/>
              </a:lnSpc>
            </a:pPr>
            <a:r>
              <a:rPr lang="en-GB" dirty="0"/>
              <a:t>Md online – expert </a:t>
            </a:r>
            <a:r>
              <a:rPr lang="pl-PL" dirty="0" err="1"/>
              <a:t>language</a:t>
            </a:r>
            <a:r>
              <a:rPr lang="en-GB" dirty="0"/>
              <a:t> services</a:t>
            </a:r>
            <a:br>
              <a:rPr lang="en-GB" dirty="0"/>
            </a:br>
            <a:endParaRPr lang="en-GB" dirty="0"/>
          </a:p>
        </p:txBody>
      </p:sp>
      <p:sp>
        <p:nvSpPr>
          <p:cNvPr id="5" name="Podtytuł 4">
            <a:extLst>
              <a:ext uri="{FF2B5EF4-FFF2-40B4-BE49-F238E27FC236}">
                <a16:creationId xmlns:a16="http://schemas.microsoft.com/office/drawing/2014/main" id="{43A1ECF0-D2CD-7687-44BC-5062D878D355}"/>
              </a:ext>
            </a:extLst>
          </p:cNvPr>
          <p:cNvSpPr>
            <a:spLocks noGrp="1"/>
          </p:cNvSpPr>
          <p:nvPr>
            <p:ph type="subTitle" idx="1"/>
          </p:nvPr>
        </p:nvSpPr>
        <p:spPr>
          <a:xfrm>
            <a:off x="-150937" y="6409361"/>
            <a:ext cx="2406244" cy="335781"/>
          </a:xfrm>
        </p:spPr>
        <p:txBody>
          <a:bodyPr>
            <a:normAutofit/>
          </a:bodyPr>
          <a:lstStyle/>
          <a:p>
            <a:r>
              <a:rPr lang="pl-PL" sz="1200" dirty="0" err="1"/>
              <a:t>Published</a:t>
            </a:r>
            <a:r>
              <a:rPr lang="pl-PL" sz="1200" dirty="0"/>
              <a:t> August 2023  </a:t>
            </a:r>
          </a:p>
        </p:txBody>
      </p:sp>
      <p:pic>
        <p:nvPicPr>
          <p:cNvPr id="6" name="Obraz 5" descr="Obraz zawierający zrzut ekranu, Grafika, design&#10;&#10;Opis wygenerowany automatycznie">
            <a:extLst>
              <a:ext uri="{FF2B5EF4-FFF2-40B4-BE49-F238E27FC236}">
                <a16:creationId xmlns:a16="http://schemas.microsoft.com/office/drawing/2014/main" id="{5BEDFE7D-79E4-6F3E-E577-EA97EE9E7C6C}"/>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20993" y="5989910"/>
            <a:ext cx="2297900" cy="831354"/>
          </a:xfrm>
          <a:prstGeom prst="rect">
            <a:avLst/>
          </a:prstGeom>
        </p:spPr>
      </p:pic>
      <p:sp>
        <p:nvSpPr>
          <p:cNvPr id="2" name="Tytuł 3">
            <a:extLst>
              <a:ext uri="{FF2B5EF4-FFF2-40B4-BE49-F238E27FC236}">
                <a16:creationId xmlns:a16="http://schemas.microsoft.com/office/drawing/2014/main" id="{E62D68C5-B152-FFE6-2048-4D9829398F7F}"/>
              </a:ext>
            </a:extLst>
          </p:cNvPr>
          <p:cNvSpPr txBox="1">
            <a:spLocks/>
          </p:cNvSpPr>
          <p:nvPr/>
        </p:nvSpPr>
        <p:spPr>
          <a:xfrm>
            <a:off x="-69932" y="2564904"/>
            <a:ext cx="12188825" cy="1392296"/>
          </a:xfrm>
          <a:prstGeom prst="rect">
            <a:avLst/>
          </a:prstGeom>
          <a:effectLst/>
        </p:spPr>
        <p:txBody>
          <a:bodyPr vert="horz" lIns="121899" tIns="60949" rIns="121899" bIns="60949" numCol="1" rtlCol="0" anchor="ctr" anchorCtr="0">
            <a:normAutofit fontScale="97500"/>
          </a:bodyPr>
          <a:lstStyle>
            <a:lvl1pPr algn="ctr" defTabSz="1218987" rtl="0" eaLnBrk="1" latinLnBrk="0" hangingPunct="1">
              <a:lnSpc>
                <a:spcPct val="80000"/>
              </a:lnSpc>
              <a:spcBef>
                <a:spcPct val="0"/>
              </a:spcBef>
              <a:buNone/>
              <a:defRPr sz="4400" kern="1200" cap="all" normalizeH="0" baseline="0">
                <a:solidFill>
                  <a:schemeClr val="tx1"/>
                </a:solidFill>
                <a:effectLst/>
                <a:latin typeface="+mj-lt"/>
                <a:ea typeface="+mj-ea"/>
                <a:cs typeface="+mj-cs"/>
              </a:defRPr>
            </a:lvl1pPr>
          </a:lstStyle>
          <a:p>
            <a:pPr marL="285750" indent="-285750">
              <a:lnSpc>
                <a:spcPct val="150000"/>
              </a:lnSpc>
              <a:spcBef>
                <a:spcPts val="600"/>
              </a:spcBef>
              <a:buFont typeface="Arial" panose="020B0604020202020204" pitchFamily="34" charset="0"/>
              <a:buChar char="•"/>
            </a:pPr>
            <a:r>
              <a:rPr lang="pl-PL" sz="1400" dirty="0" err="1"/>
              <a:t>Translating</a:t>
            </a:r>
            <a:r>
              <a:rPr lang="pl-PL" sz="1400" dirty="0"/>
              <a:t> and </a:t>
            </a:r>
            <a:r>
              <a:rPr lang="pl-PL" sz="1400" dirty="0" err="1"/>
              <a:t>proofreading</a:t>
            </a:r>
            <a:r>
              <a:rPr lang="pl-PL" sz="1400" dirty="0"/>
              <a:t> </a:t>
            </a:r>
            <a:r>
              <a:rPr lang="en-GB" sz="1400" dirty="0"/>
              <a:t>medical </a:t>
            </a:r>
            <a:r>
              <a:rPr lang="pl-PL" sz="1400" dirty="0" err="1"/>
              <a:t>documentation</a:t>
            </a:r>
            <a:r>
              <a:rPr lang="pl-PL" sz="1400" dirty="0"/>
              <a:t>, </a:t>
            </a:r>
            <a:r>
              <a:rPr lang="en-GB" sz="1400" dirty="0"/>
              <a:t>manuals for medical equipment</a:t>
            </a:r>
            <a:r>
              <a:rPr lang="pl-PL" sz="1400" dirty="0"/>
              <a:t>, </a:t>
            </a:r>
            <a:r>
              <a:rPr lang="pl-PL" sz="1400" dirty="0" err="1"/>
              <a:t>qrd</a:t>
            </a:r>
            <a:r>
              <a:rPr lang="pl-PL" sz="1400" dirty="0"/>
              <a:t> and </a:t>
            </a:r>
            <a:r>
              <a:rPr lang="pl-PL" sz="1400" dirty="0" err="1"/>
              <a:t>clinical</a:t>
            </a:r>
            <a:r>
              <a:rPr lang="pl-PL" sz="1400" dirty="0"/>
              <a:t> </a:t>
            </a:r>
            <a:r>
              <a:rPr lang="pl-PL" sz="1400" dirty="0" err="1"/>
              <a:t>documents</a:t>
            </a:r>
            <a:endParaRPr lang="pl-PL" sz="1400" dirty="0"/>
          </a:p>
          <a:p>
            <a:pPr marL="285750" indent="-285750">
              <a:lnSpc>
                <a:spcPct val="150000"/>
              </a:lnSpc>
              <a:spcBef>
                <a:spcPts val="600"/>
              </a:spcBef>
              <a:buFont typeface="Arial" panose="020B0604020202020204" pitchFamily="34" charset="0"/>
              <a:buChar char="•"/>
            </a:pPr>
            <a:r>
              <a:rPr lang="pl-PL" sz="1400" dirty="0" err="1"/>
              <a:t>localising</a:t>
            </a:r>
            <a:r>
              <a:rPr lang="pl-PL" sz="1400" dirty="0"/>
              <a:t> </a:t>
            </a:r>
            <a:r>
              <a:rPr lang="en-GB" sz="1400" dirty="0"/>
              <a:t>scientific publications </a:t>
            </a:r>
            <a:r>
              <a:rPr lang="pl-PL" sz="1400" dirty="0" err="1"/>
              <a:t>written</a:t>
            </a:r>
            <a:r>
              <a:rPr lang="pl-PL" sz="1400" dirty="0"/>
              <a:t> </a:t>
            </a:r>
            <a:r>
              <a:rPr lang="en-GB" sz="1400" dirty="0"/>
              <a:t>by medical professionals</a:t>
            </a:r>
          </a:p>
          <a:p>
            <a:pPr marL="285750" indent="-285750">
              <a:lnSpc>
                <a:spcPct val="150000"/>
              </a:lnSpc>
              <a:spcBef>
                <a:spcPts val="600"/>
              </a:spcBef>
              <a:buFont typeface="Arial" panose="020B0604020202020204" pitchFamily="34" charset="0"/>
              <a:buChar char="•"/>
            </a:pPr>
            <a:r>
              <a:rPr lang="pl-PL" sz="1400" dirty="0" err="1"/>
              <a:t>Providing</a:t>
            </a:r>
            <a:r>
              <a:rPr lang="pl-PL" sz="1400" dirty="0"/>
              <a:t> </a:t>
            </a:r>
            <a:r>
              <a:rPr lang="pl-PL" sz="1400" dirty="0" err="1"/>
              <a:t>quality</a:t>
            </a:r>
            <a:r>
              <a:rPr lang="pl-PL" sz="1400" dirty="0"/>
              <a:t> </a:t>
            </a:r>
            <a:r>
              <a:rPr lang="pl-PL" sz="1400" dirty="0" err="1"/>
              <a:t>mulitlanguage</a:t>
            </a:r>
            <a:r>
              <a:rPr lang="pl-PL" sz="1400" dirty="0"/>
              <a:t> </a:t>
            </a:r>
            <a:r>
              <a:rPr lang="pl-PL" sz="1400" dirty="0" err="1"/>
              <a:t>versions</a:t>
            </a:r>
            <a:r>
              <a:rPr lang="pl-PL" sz="1400" dirty="0"/>
              <a:t> of </a:t>
            </a:r>
            <a:r>
              <a:rPr lang="en-GB" sz="1400" dirty="0"/>
              <a:t>marketing</a:t>
            </a:r>
            <a:r>
              <a:rPr lang="pl-PL" sz="1400" dirty="0"/>
              <a:t> and </a:t>
            </a:r>
            <a:r>
              <a:rPr lang="pl-PL" sz="1400" dirty="0" err="1"/>
              <a:t>educational</a:t>
            </a:r>
            <a:r>
              <a:rPr lang="en-GB" sz="1400" dirty="0"/>
              <a:t> content</a:t>
            </a:r>
            <a:r>
              <a:rPr lang="pl-PL" sz="1400" dirty="0"/>
              <a:t>s for the </a:t>
            </a:r>
            <a:r>
              <a:rPr lang="pl-PL" sz="1400" dirty="0" err="1"/>
              <a:t>medical</a:t>
            </a:r>
            <a:r>
              <a:rPr lang="pl-PL" sz="1400" dirty="0"/>
              <a:t> </a:t>
            </a:r>
            <a:r>
              <a:rPr lang="pl-PL" sz="1400" dirty="0" err="1"/>
              <a:t>industry</a:t>
            </a:r>
            <a:endParaRPr lang="en-GB" sz="1400" dirty="0"/>
          </a:p>
        </p:txBody>
      </p:sp>
      <p:sp>
        <p:nvSpPr>
          <p:cNvPr id="3" name="Podtytuł 4">
            <a:extLst>
              <a:ext uri="{FF2B5EF4-FFF2-40B4-BE49-F238E27FC236}">
                <a16:creationId xmlns:a16="http://schemas.microsoft.com/office/drawing/2014/main" id="{AFA502AE-DF69-7EF7-FF5F-8B71BFE1ADC4}"/>
              </a:ext>
            </a:extLst>
          </p:cNvPr>
          <p:cNvSpPr txBox="1">
            <a:spLocks/>
          </p:cNvSpPr>
          <p:nvPr/>
        </p:nvSpPr>
        <p:spPr>
          <a:xfrm>
            <a:off x="2255307" y="5825678"/>
            <a:ext cx="7407702" cy="919464"/>
          </a:xfrm>
          <a:prstGeom prst="rect">
            <a:avLst/>
          </a:prstGeom>
        </p:spPr>
        <p:txBody>
          <a:bodyPr vert="horz" lIns="121899" tIns="60949" rIns="121899" bIns="60949" rtlCol="0">
            <a:normAutofit/>
          </a:bodyPr>
          <a:lstStyle>
            <a:lvl1pPr marL="0" indent="0" algn="ctr" defTabSz="1218987" rtl="0" eaLnBrk="1" latinLnBrk="0" hangingPunct="1">
              <a:lnSpc>
                <a:spcPct val="90000"/>
              </a:lnSpc>
              <a:spcBef>
                <a:spcPts val="0"/>
              </a:spcBef>
              <a:buClr>
                <a:schemeClr val="tx2"/>
              </a:buClr>
              <a:buSzPct val="90000"/>
              <a:buFont typeface="Arial" pitchFamily="34" charset="0"/>
              <a:buNone/>
              <a:defRPr sz="2800" kern="1200">
                <a:solidFill>
                  <a:schemeClr val="tx1"/>
                </a:solidFill>
                <a:latin typeface="+mn-lt"/>
                <a:ea typeface="+mn-ea"/>
                <a:cs typeface="+mn-cs"/>
              </a:defRPr>
            </a:lvl1pPr>
            <a:lvl2pPr marL="609493" indent="0" algn="ctr" defTabSz="1218987" rtl="0" eaLnBrk="1" latinLnBrk="0" hangingPunct="1">
              <a:lnSpc>
                <a:spcPct val="90000"/>
              </a:lnSpc>
              <a:spcBef>
                <a:spcPts val="800"/>
              </a:spcBef>
              <a:buClr>
                <a:schemeClr val="tx2"/>
              </a:buClr>
              <a:buSzPct val="90000"/>
              <a:buFont typeface="Cambria" pitchFamily="18" charset="0"/>
              <a:buNone/>
              <a:defRPr sz="2400" kern="1200">
                <a:solidFill>
                  <a:schemeClr val="tx1">
                    <a:tint val="75000"/>
                  </a:schemeClr>
                </a:solidFill>
                <a:latin typeface="+mn-lt"/>
                <a:ea typeface="+mn-ea"/>
                <a:cs typeface="+mn-cs"/>
              </a:defRPr>
            </a:lvl2pPr>
            <a:lvl3pPr marL="1218987" indent="0" algn="ctr" defTabSz="1218987" rtl="0" eaLnBrk="1" latinLnBrk="0" hangingPunct="1">
              <a:lnSpc>
                <a:spcPct val="90000"/>
              </a:lnSpc>
              <a:spcBef>
                <a:spcPts val="800"/>
              </a:spcBef>
              <a:buClr>
                <a:schemeClr val="tx2"/>
              </a:buClr>
              <a:buFont typeface="Arial" pitchFamily="34" charset="0"/>
              <a:buNone/>
              <a:defRPr sz="2000" kern="1200">
                <a:solidFill>
                  <a:schemeClr val="tx1">
                    <a:tint val="75000"/>
                  </a:schemeClr>
                </a:solidFill>
                <a:latin typeface="+mn-lt"/>
                <a:ea typeface="+mn-ea"/>
                <a:cs typeface="+mn-cs"/>
              </a:defRPr>
            </a:lvl3pPr>
            <a:lvl4pPr marL="1828480" indent="0" algn="ctr" defTabSz="1218987" rtl="0" eaLnBrk="1" latinLnBrk="0" hangingPunct="1">
              <a:lnSpc>
                <a:spcPct val="90000"/>
              </a:lnSpc>
              <a:spcBef>
                <a:spcPts val="800"/>
              </a:spcBef>
              <a:buClr>
                <a:schemeClr val="tx2"/>
              </a:buClr>
              <a:buSzPct val="100000"/>
              <a:buFont typeface="Cambria" pitchFamily="18" charset="0"/>
              <a:buNone/>
              <a:defRPr sz="1800" kern="1200">
                <a:solidFill>
                  <a:schemeClr val="tx1">
                    <a:tint val="75000"/>
                  </a:schemeClr>
                </a:solidFill>
                <a:latin typeface="+mn-lt"/>
                <a:ea typeface="+mn-ea"/>
                <a:cs typeface="+mn-cs"/>
              </a:defRPr>
            </a:lvl4pPr>
            <a:lvl5pPr marL="2437973" indent="0" algn="ctr" defTabSz="1218987" rtl="0" eaLnBrk="1" latinLnBrk="0" hangingPunct="1">
              <a:lnSpc>
                <a:spcPct val="90000"/>
              </a:lnSpc>
              <a:spcBef>
                <a:spcPts val="800"/>
              </a:spcBef>
              <a:buClr>
                <a:schemeClr val="tx2"/>
              </a:buClr>
              <a:buFont typeface="Arial" pitchFamily="34" charset="0"/>
              <a:buNone/>
              <a:defRPr sz="1600" kern="1200">
                <a:solidFill>
                  <a:schemeClr val="tx1">
                    <a:tint val="75000"/>
                  </a:schemeClr>
                </a:solidFill>
                <a:latin typeface="+mn-lt"/>
                <a:ea typeface="+mn-ea"/>
                <a:cs typeface="+mn-cs"/>
              </a:defRPr>
            </a:lvl5pPr>
            <a:lvl6pPr marL="3047467" indent="0" algn="ctr" defTabSz="1218987" rtl="0" eaLnBrk="1" latinLnBrk="0" hangingPunct="1">
              <a:lnSpc>
                <a:spcPct val="90000"/>
              </a:lnSpc>
              <a:spcBef>
                <a:spcPts val="800"/>
              </a:spcBef>
              <a:buClr>
                <a:schemeClr val="tx2"/>
              </a:buClr>
              <a:buSzPct val="100000"/>
              <a:buFont typeface="Cambria" pitchFamily="18" charset="0"/>
              <a:buNone/>
              <a:defRPr sz="1600" kern="1200">
                <a:solidFill>
                  <a:schemeClr val="tx1">
                    <a:tint val="75000"/>
                  </a:schemeClr>
                </a:solidFill>
                <a:latin typeface="+mn-lt"/>
                <a:ea typeface="+mn-ea"/>
                <a:cs typeface="+mn-cs"/>
              </a:defRPr>
            </a:lvl6pPr>
            <a:lvl7pPr marL="3656960" indent="0" algn="ctr" defTabSz="1218987" rtl="0" eaLnBrk="1" latinLnBrk="0" hangingPunct="1">
              <a:lnSpc>
                <a:spcPct val="90000"/>
              </a:lnSpc>
              <a:spcBef>
                <a:spcPts val="800"/>
              </a:spcBef>
              <a:buClr>
                <a:schemeClr val="tx2"/>
              </a:buClr>
              <a:buFont typeface="Arial" pitchFamily="34" charset="0"/>
              <a:buNone/>
              <a:defRPr sz="1600" kern="1200">
                <a:solidFill>
                  <a:schemeClr val="tx1">
                    <a:tint val="75000"/>
                  </a:schemeClr>
                </a:solidFill>
                <a:latin typeface="+mn-lt"/>
                <a:ea typeface="+mn-ea"/>
                <a:cs typeface="+mn-cs"/>
              </a:defRPr>
            </a:lvl7pPr>
            <a:lvl8pPr marL="4266453" indent="0" algn="ctr" defTabSz="1218987" rtl="0" eaLnBrk="1" latinLnBrk="0" hangingPunct="1">
              <a:lnSpc>
                <a:spcPct val="90000"/>
              </a:lnSpc>
              <a:spcBef>
                <a:spcPts val="800"/>
              </a:spcBef>
              <a:buClr>
                <a:schemeClr val="tx2"/>
              </a:buClr>
              <a:buSzPct val="100000"/>
              <a:buFont typeface="Cambria" pitchFamily="18" charset="0"/>
              <a:buNone/>
              <a:defRPr sz="1600" kern="1200">
                <a:solidFill>
                  <a:schemeClr val="tx1">
                    <a:tint val="75000"/>
                  </a:schemeClr>
                </a:solidFill>
                <a:latin typeface="+mn-lt"/>
                <a:ea typeface="+mn-ea"/>
                <a:cs typeface="+mn-cs"/>
              </a:defRPr>
            </a:lvl8pPr>
            <a:lvl9pPr marL="4875947" indent="0" algn="ctr" defTabSz="1218987" rtl="0" eaLnBrk="1" latinLnBrk="0" hangingPunct="1">
              <a:lnSpc>
                <a:spcPct val="90000"/>
              </a:lnSpc>
              <a:spcBef>
                <a:spcPts val="800"/>
              </a:spcBef>
              <a:buClr>
                <a:schemeClr val="tx2"/>
              </a:buClr>
              <a:buFont typeface="Arial" pitchFamily="34" charset="0"/>
              <a:buNone/>
              <a:defRPr sz="1600" kern="1200">
                <a:solidFill>
                  <a:schemeClr val="tx1">
                    <a:tint val="75000"/>
                  </a:schemeClr>
                </a:solidFill>
                <a:latin typeface="+mn-lt"/>
                <a:ea typeface="+mn-ea"/>
                <a:cs typeface="+mn-cs"/>
              </a:defRPr>
            </a:lvl9pPr>
          </a:lstStyle>
          <a:p>
            <a:r>
              <a:rPr lang="pl-PL" sz="1800" dirty="0" err="1"/>
              <a:t>Contact</a:t>
            </a:r>
            <a:r>
              <a:rPr lang="pl-PL" sz="1800" dirty="0"/>
              <a:t> </a:t>
            </a:r>
            <a:r>
              <a:rPr lang="pl-PL" sz="1800" dirty="0" err="1"/>
              <a:t>us</a:t>
            </a:r>
            <a:r>
              <a:rPr lang="pl-PL" sz="1800" dirty="0"/>
              <a:t> for </a:t>
            </a:r>
            <a:r>
              <a:rPr lang="pl-PL" sz="1800" dirty="0" err="1"/>
              <a:t>more</a:t>
            </a:r>
            <a:r>
              <a:rPr lang="pl-PL" sz="1800" dirty="0"/>
              <a:t> </a:t>
            </a:r>
            <a:r>
              <a:rPr lang="pl-PL" sz="1800" dirty="0" err="1"/>
              <a:t>information</a:t>
            </a:r>
            <a:r>
              <a:rPr lang="pl-PL" sz="1800" dirty="0"/>
              <a:t>!</a:t>
            </a:r>
          </a:p>
          <a:p>
            <a:endParaRPr lang="pl-PL" sz="1800" dirty="0"/>
          </a:p>
          <a:p>
            <a:r>
              <a:rPr lang="pl-PL" sz="1800" dirty="0"/>
              <a:t>info@md-online.pl                           </a:t>
            </a:r>
            <a:r>
              <a:rPr lang="pl-PL" sz="1800" dirty="0">
                <a:hlinkClick r:id="rId3">
                  <a:extLst>
                    <a:ext uri="{A12FA001-AC4F-418D-AE19-62706E023703}">
                      <ahyp:hlinkClr xmlns:ahyp="http://schemas.microsoft.com/office/drawing/2018/hyperlinkcolor" val="tx"/>
                    </a:ext>
                  </a:extLst>
                </a:hlinkClick>
              </a:rPr>
              <a:t>www.md-online.pl</a:t>
            </a:r>
            <a:endParaRPr lang="pl-PL" sz="1800" dirty="0"/>
          </a:p>
        </p:txBody>
      </p:sp>
    </p:spTree>
    <p:extLst>
      <p:ext uri="{BB962C8B-B14F-4D97-AF65-F5344CB8AC3E}">
        <p14:creationId xmlns:p14="http://schemas.microsoft.com/office/powerpoint/2010/main" val="326098679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50EF4254-EAFC-8812-FEF3-0EEED7BA69B7}"/>
              </a:ext>
            </a:extLst>
          </p:cNvPr>
          <p:cNvSpPr>
            <a:spLocks noGrp="1"/>
          </p:cNvSpPr>
          <p:nvPr>
            <p:ph type="title"/>
          </p:nvPr>
        </p:nvSpPr>
        <p:spPr/>
        <p:txBody>
          <a:bodyPr/>
          <a:lstStyle/>
          <a:p>
            <a:r>
              <a:rPr lang="pl-PL" dirty="0" err="1"/>
              <a:t>Introductory</a:t>
            </a:r>
            <a:r>
              <a:rPr lang="pl-PL" dirty="0"/>
              <a:t> notes</a:t>
            </a:r>
          </a:p>
        </p:txBody>
      </p:sp>
      <p:sp>
        <p:nvSpPr>
          <p:cNvPr id="3" name="Symbol zastępczy zawartości 2">
            <a:extLst>
              <a:ext uri="{FF2B5EF4-FFF2-40B4-BE49-F238E27FC236}">
                <a16:creationId xmlns:a16="http://schemas.microsoft.com/office/drawing/2014/main" id="{9A586BCE-A164-B469-2A00-2D2B9DB91A33}"/>
              </a:ext>
            </a:extLst>
          </p:cNvPr>
          <p:cNvSpPr>
            <a:spLocks noGrp="1"/>
          </p:cNvSpPr>
          <p:nvPr>
            <p:ph idx="1"/>
          </p:nvPr>
        </p:nvSpPr>
        <p:spPr>
          <a:xfrm>
            <a:off x="914162" y="1803400"/>
            <a:ext cx="10580850" cy="4721943"/>
          </a:xfrm>
        </p:spPr>
        <p:txBody>
          <a:bodyPr>
            <a:normAutofit lnSpcReduction="10000"/>
          </a:bodyPr>
          <a:lstStyle/>
          <a:p>
            <a:pPr marL="0" indent="0" algn="just">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Translation from one language to another is a complex task, requiring precision and perfect knowledge of both languages. In today’s global society, where the exchange of information is essential, effective translation methods have become crucial. </a:t>
            </a:r>
          </a:p>
          <a:p>
            <a:pPr marL="0" indent="0" algn="just">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In this presentation, we will discuss the study results of three popular Polish into English translation </a:t>
            </a:r>
            <a:r>
              <a:rPr lang="pl-PL" sz="2400" dirty="0" err="1">
                <a:effectLst/>
                <a:latin typeface="Calibri" panose="020F0502020204030204" pitchFamily="34" charset="0"/>
                <a:ea typeface="Calibri" panose="020F0502020204030204" pitchFamily="34" charset="0"/>
                <a:cs typeface="Times New Roman" panose="02020603050405020304" pitchFamily="18" charset="0"/>
              </a:rPr>
              <a:t>options</a:t>
            </a:r>
            <a:r>
              <a:rPr lang="en-GB" sz="2400" dirty="0">
                <a:effectLst/>
                <a:latin typeface="Calibri" panose="020F0502020204030204" pitchFamily="34" charset="0"/>
                <a:ea typeface="Calibri" panose="020F0502020204030204" pitchFamily="34" charset="0"/>
                <a:cs typeface="Times New Roman" panose="02020603050405020304" pitchFamily="18" charset="0"/>
              </a:rPr>
              <a:t>: manual/CAT translation, machine translation and Chat GPT </a:t>
            </a:r>
            <a:r>
              <a:rPr lang="pl-PL" sz="2400" dirty="0" err="1">
                <a:effectLst/>
                <a:latin typeface="Calibri" panose="020F0502020204030204" pitchFamily="34" charset="0"/>
                <a:ea typeface="Calibri" panose="020F0502020204030204" pitchFamily="34" charset="0"/>
                <a:cs typeface="Times New Roman" panose="02020603050405020304" pitchFamily="18" charset="0"/>
              </a:rPr>
              <a:t>support</a:t>
            </a:r>
            <a:r>
              <a:rPr lang="pl-PL" sz="2400" dirty="0">
                <a:effectLst/>
                <a:latin typeface="Calibri" panose="020F0502020204030204" pitchFamily="34" charset="0"/>
                <a:ea typeface="Calibri" panose="020F0502020204030204" pitchFamily="34" charset="0"/>
                <a:cs typeface="Times New Roman" panose="02020603050405020304" pitchFamily="18" charset="0"/>
              </a:rPr>
              <a:t> </a:t>
            </a:r>
            <a:r>
              <a:rPr lang="en-GB" sz="2400" dirty="0">
                <a:effectLst/>
                <a:latin typeface="Calibri" panose="020F0502020204030204" pitchFamily="34" charset="0"/>
                <a:ea typeface="Calibri" panose="020F0502020204030204" pitchFamily="34" charset="0"/>
                <a:cs typeface="Times New Roman" panose="02020603050405020304" pitchFamily="18" charset="0"/>
              </a:rPr>
              <a:t>(AI, artificial intelligence). We will present the results of translations for five categories of texts in the medical and medicine-related areas: labels of medicines, medical results, academic texts, technical texts and general texts (from websites/brochures). </a:t>
            </a:r>
          </a:p>
          <a:p>
            <a:pPr marL="0" indent="0" algn="just">
              <a:buNone/>
            </a:pPr>
            <a:r>
              <a:rPr lang="en-GB" sz="2400" dirty="0">
                <a:effectLst/>
                <a:latin typeface="Calibri" panose="020F0502020204030204" pitchFamily="34" charset="0"/>
                <a:ea typeface="Calibri" panose="020F0502020204030204" pitchFamily="34" charset="0"/>
                <a:cs typeface="Times New Roman" panose="02020603050405020304" pitchFamily="18" charset="0"/>
              </a:rPr>
              <a:t>We will compare the time needed for translation (translated volume of about 1000 words, assuming 100% of the time is for CAT) and accuracy. We will also present the strengths and weaknesses of each method as well as the subjective impressions of the person assessing the process.</a:t>
            </a:r>
            <a:endParaRPr lang="en-GB" sz="3600" dirty="0"/>
          </a:p>
        </p:txBody>
      </p:sp>
      <p:pic>
        <p:nvPicPr>
          <p:cNvPr id="4" name="Obraz 3" descr="Obraz zawierający zrzut ekranu, Grafika, design&#10;&#10;Opis wygenerowany automatycznie">
            <a:extLst>
              <a:ext uri="{FF2B5EF4-FFF2-40B4-BE49-F238E27FC236}">
                <a16:creationId xmlns:a16="http://schemas.microsoft.com/office/drawing/2014/main" id="{424E32A0-1B35-7B3F-70EC-405198C4A841}"/>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20993" y="5989910"/>
            <a:ext cx="2297900" cy="831354"/>
          </a:xfrm>
          <a:prstGeom prst="rect">
            <a:avLst/>
          </a:prstGeom>
        </p:spPr>
      </p:pic>
    </p:spTree>
    <p:extLst>
      <p:ext uri="{BB962C8B-B14F-4D97-AF65-F5344CB8AC3E}">
        <p14:creationId xmlns:p14="http://schemas.microsoft.com/office/powerpoint/2010/main" val="1165272029"/>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4CBBC0-19B5-1221-B75A-57B8A91BF24E}"/>
              </a:ext>
            </a:extLst>
          </p:cNvPr>
          <p:cNvSpPr>
            <a:spLocks noGrp="1"/>
          </p:cNvSpPr>
          <p:nvPr>
            <p:ph type="title"/>
          </p:nvPr>
        </p:nvSpPr>
        <p:spPr>
          <a:xfrm>
            <a:off x="7693841" y="-228600"/>
            <a:ext cx="3961368" cy="1422400"/>
          </a:xfrm>
        </p:spPr>
        <p:txBody>
          <a:bodyPr anchor="b">
            <a:normAutofit/>
          </a:bodyPr>
          <a:lstStyle/>
          <a:p>
            <a:r>
              <a:rPr lang="pl-PL" dirty="0" err="1"/>
              <a:t>Labels</a:t>
            </a:r>
            <a:r>
              <a:rPr lang="pl-PL" dirty="0"/>
              <a:t> of </a:t>
            </a:r>
            <a:r>
              <a:rPr lang="pl-PL" dirty="0" err="1"/>
              <a:t>medicines</a:t>
            </a:r>
            <a:endParaRPr lang="pl-PL" dirty="0"/>
          </a:p>
        </p:txBody>
      </p:sp>
      <p:graphicFrame>
        <p:nvGraphicFramePr>
          <p:cNvPr id="14" name="Symbol zastępczy zawartości 13">
            <a:extLst>
              <a:ext uri="{FF2B5EF4-FFF2-40B4-BE49-F238E27FC236}">
                <a16:creationId xmlns:a16="http://schemas.microsoft.com/office/drawing/2014/main" id="{46C37EFE-5ABE-8E00-E0DF-F58B59AA7837}"/>
              </a:ext>
            </a:extLst>
          </p:cNvPr>
          <p:cNvGraphicFramePr>
            <a:graphicFrameLocks noGrp="1"/>
          </p:cNvGraphicFramePr>
          <p:nvPr>
            <p:ph idx="1"/>
            <p:extLst>
              <p:ext uri="{D42A27DB-BD31-4B8C-83A1-F6EECF244321}">
                <p14:modId xmlns:p14="http://schemas.microsoft.com/office/powerpoint/2010/main" val="1031009439"/>
              </p:ext>
            </p:extLst>
          </p:nvPr>
        </p:nvGraphicFramePr>
        <p:xfrm>
          <a:off x="508000" y="482600"/>
          <a:ext cx="6602413" cy="5842000"/>
        </p:xfrm>
        <a:graphic>
          <a:graphicData uri="http://schemas.openxmlformats.org/drawingml/2006/chart">
            <c:chart xmlns:c="http://schemas.openxmlformats.org/drawingml/2006/chart" xmlns:r="http://schemas.openxmlformats.org/officeDocument/2006/relationships" r:id="rId2"/>
          </a:graphicData>
        </a:graphic>
      </p:graphicFrame>
      <p:sp>
        <p:nvSpPr>
          <p:cNvPr id="3" name="Symbol zastępczy zawartości 2">
            <a:extLst>
              <a:ext uri="{FF2B5EF4-FFF2-40B4-BE49-F238E27FC236}">
                <a16:creationId xmlns:a16="http://schemas.microsoft.com/office/drawing/2014/main" id="{74F6613E-5C7C-BB71-1E4E-AAC746F0A9A1}"/>
              </a:ext>
            </a:extLst>
          </p:cNvPr>
          <p:cNvSpPr>
            <a:spLocks noGrp="1"/>
          </p:cNvSpPr>
          <p:nvPr>
            <p:ph type="body" sz="half" idx="2"/>
          </p:nvPr>
        </p:nvSpPr>
        <p:spPr>
          <a:xfrm>
            <a:off x="7821163" y="1268760"/>
            <a:ext cx="3961368" cy="5055840"/>
          </a:xfrm>
        </p:spPr>
        <p:txBody>
          <a:bodyPr anchor="t">
            <a:normAutofit fontScale="92500" lnSpcReduction="10000"/>
          </a:bodyPr>
          <a:lstStyle/>
          <a:p>
            <a:pPr algn="just">
              <a:spcBef>
                <a:spcPts val="600"/>
              </a:spcBef>
            </a:pPr>
            <a:r>
              <a:rPr lang="pl-PL" b="1" dirty="0">
                <a:effectLst/>
              </a:rPr>
              <a:t>T</a:t>
            </a:r>
            <a:r>
              <a:rPr lang="en-GB" b="1" dirty="0" err="1">
                <a:effectLst/>
              </a:rPr>
              <a:t>ime</a:t>
            </a:r>
            <a:r>
              <a:rPr lang="en-GB" b="1" dirty="0">
                <a:effectLst/>
              </a:rPr>
              <a:t> spent on translation </a:t>
            </a:r>
            <a:endParaRPr lang="pl-PL" dirty="0">
              <a:effectLst/>
            </a:endParaRPr>
          </a:p>
          <a:p>
            <a:pPr marL="0" indent="0" algn="just">
              <a:spcBef>
                <a:spcPts val="600"/>
              </a:spcBef>
            </a:pPr>
            <a:r>
              <a:rPr lang="en-GB" sz="1600" dirty="0">
                <a:effectLst/>
              </a:rPr>
              <a:t>For 1000 words</a:t>
            </a:r>
            <a:r>
              <a:rPr lang="pl-PL" sz="1600" dirty="0">
                <a:effectLst/>
              </a:rPr>
              <a:t>: </a:t>
            </a:r>
            <a:r>
              <a:rPr lang="en-GB" sz="1600" dirty="0">
                <a:effectLst/>
              </a:rPr>
              <a:t>CAT – 3 h 12 min (100%), MT – 2 h 12 min (70%), AI – 2 h 40 min (80%).</a:t>
            </a:r>
            <a:r>
              <a:rPr lang="pl-PL" sz="1600" dirty="0">
                <a:effectLst/>
              </a:rPr>
              <a:t> </a:t>
            </a:r>
            <a:r>
              <a:rPr lang="en-GB" sz="1600" dirty="0">
                <a:effectLst/>
              </a:rPr>
              <a:t>The MT method achieved the best result in terms of translation speed. </a:t>
            </a:r>
            <a:r>
              <a:rPr lang="pl-PL" sz="1600" dirty="0" err="1">
                <a:effectLst/>
              </a:rPr>
              <a:t>Translatin</a:t>
            </a:r>
            <a:r>
              <a:rPr lang="pl-PL" sz="1600" dirty="0" err="1"/>
              <a:t>g</a:t>
            </a:r>
            <a:r>
              <a:rPr lang="pl-PL" sz="1600" dirty="0"/>
              <a:t> with </a:t>
            </a:r>
            <a:r>
              <a:rPr lang="en-GB" sz="1600" dirty="0">
                <a:effectLst/>
              </a:rPr>
              <a:t>CAT took the most time, with comparable accuracy to the MT method.</a:t>
            </a:r>
            <a:endParaRPr lang="pl-PL" sz="1600" dirty="0">
              <a:effectLst/>
            </a:endParaRPr>
          </a:p>
          <a:p>
            <a:pPr algn="just">
              <a:spcBef>
                <a:spcPts val="600"/>
              </a:spcBef>
            </a:pPr>
            <a:r>
              <a:rPr lang="en-GB" b="1" dirty="0">
                <a:effectLst/>
              </a:rPr>
              <a:t>Quality of translation</a:t>
            </a:r>
            <a:endParaRPr lang="pl-PL" dirty="0">
              <a:effectLst/>
            </a:endParaRPr>
          </a:p>
          <a:p>
            <a:pPr marL="0" indent="0" algn="just">
              <a:spcBef>
                <a:spcPts val="600"/>
              </a:spcBef>
            </a:pPr>
            <a:r>
              <a:rPr lang="en-GB" sz="1600" dirty="0">
                <a:effectLst/>
              </a:rPr>
              <a:t>The translation of labels </a:t>
            </a:r>
            <a:r>
              <a:rPr lang="pl-PL" sz="1600" dirty="0">
                <a:effectLst/>
              </a:rPr>
              <a:t>of </a:t>
            </a:r>
            <a:r>
              <a:rPr lang="en-GB" sz="1600" dirty="0">
                <a:effectLst/>
              </a:rPr>
              <a:t>medicines is extremely important for patient safety. </a:t>
            </a:r>
            <a:r>
              <a:rPr lang="pl-PL" sz="1600" dirty="0" err="1">
                <a:effectLst/>
              </a:rPr>
              <a:t>Our</a:t>
            </a:r>
            <a:r>
              <a:rPr lang="en-GB" sz="1600" dirty="0">
                <a:effectLst/>
              </a:rPr>
              <a:t> comparative study showed that the highest accuracy was achieved </a:t>
            </a:r>
            <a:r>
              <a:rPr lang="pl-PL" sz="1600" dirty="0">
                <a:effectLst/>
              </a:rPr>
              <a:t>with</a:t>
            </a:r>
            <a:r>
              <a:rPr lang="en-GB" sz="1600" dirty="0">
                <a:effectLst/>
              </a:rPr>
              <a:t> the </a:t>
            </a:r>
            <a:r>
              <a:rPr lang="pl-PL" sz="1600" dirty="0" err="1">
                <a:effectLst/>
              </a:rPr>
              <a:t>help</a:t>
            </a:r>
            <a:r>
              <a:rPr lang="pl-PL" sz="1600" dirty="0">
                <a:effectLst/>
              </a:rPr>
              <a:t> of </a:t>
            </a:r>
            <a:r>
              <a:rPr lang="en-GB" sz="1600" dirty="0">
                <a:effectLst/>
              </a:rPr>
              <a:t>CAT.</a:t>
            </a:r>
            <a:r>
              <a:rPr lang="pl-PL" sz="1600" dirty="0">
                <a:effectLst/>
              </a:rPr>
              <a:t> </a:t>
            </a:r>
            <a:r>
              <a:rPr lang="en-GB" sz="1600" dirty="0">
                <a:effectLst/>
              </a:rPr>
              <a:t>It takes into account specialist medical terminology and ensures that translations are consistent with previous </a:t>
            </a:r>
            <a:r>
              <a:rPr lang="pl-PL" sz="1600" dirty="0" err="1">
                <a:effectLst/>
              </a:rPr>
              <a:t>works</a:t>
            </a:r>
            <a:r>
              <a:rPr lang="en-GB" sz="1600" dirty="0">
                <a:effectLst/>
              </a:rPr>
              <a:t>. </a:t>
            </a:r>
            <a:endParaRPr lang="pl-PL" sz="1600" dirty="0">
              <a:effectLst/>
            </a:endParaRPr>
          </a:p>
          <a:p>
            <a:pPr marL="0" indent="0" algn="just">
              <a:spcBef>
                <a:spcPts val="600"/>
              </a:spcBef>
            </a:pPr>
            <a:r>
              <a:rPr lang="en-GB" sz="1600" dirty="0">
                <a:effectLst/>
              </a:rPr>
              <a:t>MT and AI also achieved good accuracy results, but slightly weaker than </a:t>
            </a:r>
            <a:r>
              <a:rPr lang="pl-PL" sz="1600" dirty="0">
                <a:effectLst/>
              </a:rPr>
              <a:t>with the </a:t>
            </a:r>
            <a:r>
              <a:rPr lang="pl-PL" sz="1600" dirty="0" err="1">
                <a:effectLst/>
              </a:rPr>
              <a:t>use</a:t>
            </a:r>
            <a:r>
              <a:rPr lang="pl-PL" sz="1600" dirty="0">
                <a:effectLst/>
              </a:rPr>
              <a:t> of</a:t>
            </a:r>
            <a:r>
              <a:rPr lang="en-GB" sz="1600" dirty="0">
                <a:effectLst/>
              </a:rPr>
              <a:t> CAT.</a:t>
            </a:r>
            <a:r>
              <a:rPr lang="pl-PL" sz="1600" dirty="0">
                <a:effectLst/>
              </a:rPr>
              <a:t> </a:t>
            </a:r>
            <a:r>
              <a:rPr lang="pl-PL" sz="1600" kern="100" dirty="0">
                <a:effectLst/>
              </a:rPr>
              <a:t>The </a:t>
            </a:r>
            <a:r>
              <a:rPr lang="pl-PL" sz="1600" kern="100" dirty="0" err="1">
                <a:effectLst/>
              </a:rPr>
              <a:t>latter</a:t>
            </a:r>
            <a:r>
              <a:rPr lang="pl-PL" sz="1600" kern="100" dirty="0">
                <a:effectLst/>
              </a:rPr>
              <a:t> </a:t>
            </a:r>
            <a:r>
              <a:rPr lang="pl-PL" sz="1600" kern="100" dirty="0" err="1">
                <a:effectLst/>
              </a:rPr>
              <a:t>does</a:t>
            </a:r>
            <a:r>
              <a:rPr lang="pl-PL" sz="1600" kern="100" dirty="0">
                <a:effectLst/>
              </a:rPr>
              <a:t> not </a:t>
            </a:r>
            <a:r>
              <a:rPr lang="pl-PL" sz="1600" kern="100" dirty="0" err="1">
                <a:effectLst/>
              </a:rPr>
              <a:t>offer</a:t>
            </a:r>
            <a:r>
              <a:rPr lang="pl-PL" sz="1600" kern="100" dirty="0">
                <a:effectLst/>
              </a:rPr>
              <a:t> </a:t>
            </a:r>
            <a:r>
              <a:rPr lang="en-GB" sz="1600" kern="100" dirty="0">
                <a:effectLst/>
              </a:rPr>
              <a:t>suggestions</a:t>
            </a:r>
            <a:r>
              <a:rPr lang="pl-PL" sz="1600" kern="100" dirty="0">
                <a:effectLst/>
              </a:rPr>
              <a:t> of </a:t>
            </a:r>
            <a:r>
              <a:rPr lang="pl-PL" sz="1600" kern="100" dirty="0" err="1">
                <a:effectLst/>
              </a:rPr>
              <a:t>ready</a:t>
            </a:r>
            <a:r>
              <a:rPr lang="pl-PL" sz="1600" kern="100" dirty="0">
                <a:effectLst/>
              </a:rPr>
              <a:t> </a:t>
            </a:r>
            <a:r>
              <a:rPr lang="pl-PL" sz="1600" kern="100" dirty="0" err="1">
                <a:effectLst/>
              </a:rPr>
              <a:t>translations</a:t>
            </a:r>
            <a:r>
              <a:rPr lang="en-GB" sz="1600" kern="100" dirty="0">
                <a:effectLst/>
              </a:rPr>
              <a:t> (</a:t>
            </a:r>
            <a:r>
              <a:rPr lang="pl-PL" sz="1600" kern="100" dirty="0" err="1">
                <a:effectLst/>
              </a:rPr>
              <a:t>they</a:t>
            </a:r>
            <a:r>
              <a:rPr lang="pl-PL" sz="1600" kern="100" dirty="0">
                <a:effectLst/>
              </a:rPr>
              <a:t> </a:t>
            </a:r>
            <a:r>
              <a:rPr lang="pl-PL" sz="1600" kern="100" dirty="0" err="1">
                <a:effectLst/>
              </a:rPr>
              <a:t>are</a:t>
            </a:r>
            <a:r>
              <a:rPr lang="pl-PL" sz="1600" kern="100" dirty="0">
                <a:effectLst/>
              </a:rPr>
              <a:t> </a:t>
            </a:r>
            <a:r>
              <a:rPr lang="pl-PL" sz="1600" kern="100" dirty="0" err="1">
                <a:effectLst/>
              </a:rPr>
              <a:t>present</a:t>
            </a:r>
            <a:r>
              <a:rPr lang="pl-PL" sz="1600" kern="100" dirty="0">
                <a:effectLst/>
              </a:rPr>
              <a:t> in </a:t>
            </a:r>
            <a:r>
              <a:rPr lang="en-GB" sz="1600" kern="100" dirty="0">
                <a:effectLst/>
              </a:rPr>
              <a:t>MT and AI and can sometimes be misleading; with a slight decrease in mindfulness, you may not notice this).</a:t>
            </a:r>
            <a:endParaRPr lang="pl-PL" sz="1600" kern="100" dirty="0">
              <a:effectLst/>
            </a:endParaRPr>
          </a:p>
        </p:txBody>
      </p:sp>
      <p:pic>
        <p:nvPicPr>
          <p:cNvPr id="15" name="Obraz 14" descr="Obraz zawierający zrzut ekranu, Grafika, design&#10;&#10;Opis wygenerowany automatycznie">
            <a:extLst>
              <a:ext uri="{FF2B5EF4-FFF2-40B4-BE49-F238E27FC236}">
                <a16:creationId xmlns:a16="http://schemas.microsoft.com/office/drawing/2014/main" id="{CE21C4FD-E65A-5772-B8EB-2C4AF7F394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0993" y="5989910"/>
            <a:ext cx="2297900" cy="831354"/>
          </a:xfrm>
          <a:prstGeom prst="rect">
            <a:avLst/>
          </a:prstGeom>
        </p:spPr>
      </p:pic>
    </p:spTree>
    <p:extLst>
      <p:ext uri="{BB962C8B-B14F-4D97-AF65-F5344CB8AC3E}">
        <p14:creationId xmlns:p14="http://schemas.microsoft.com/office/powerpoint/2010/main" val="276483918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4CBBC0-19B5-1221-B75A-57B8A91BF24E}"/>
              </a:ext>
            </a:extLst>
          </p:cNvPr>
          <p:cNvSpPr>
            <a:spLocks noGrp="1"/>
          </p:cNvSpPr>
          <p:nvPr>
            <p:ph type="title"/>
          </p:nvPr>
        </p:nvSpPr>
        <p:spPr>
          <a:xfrm>
            <a:off x="914160" y="-70197"/>
            <a:ext cx="10360501" cy="1219200"/>
          </a:xfrm>
        </p:spPr>
        <p:txBody>
          <a:bodyPr/>
          <a:lstStyle/>
          <a:p>
            <a:r>
              <a:rPr lang="pl-PL" dirty="0" err="1"/>
              <a:t>Labels</a:t>
            </a:r>
            <a:r>
              <a:rPr lang="pl-PL" dirty="0"/>
              <a:t> of </a:t>
            </a:r>
            <a:r>
              <a:rPr lang="pl-PL" dirty="0" err="1"/>
              <a:t>medicines</a:t>
            </a:r>
            <a:endParaRPr lang="pl-PL" dirty="0"/>
          </a:p>
        </p:txBody>
      </p:sp>
      <p:sp>
        <p:nvSpPr>
          <p:cNvPr id="3" name="Symbol zastępczy zawartości 2">
            <a:extLst>
              <a:ext uri="{FF2B5EF4-FFF2-40B4-BE49-F238E27FC236}">
                <a16:creationId xmlns:a16="http://schemas.microsoft.com/office/drawing/2014/main" id="{74F6613E-5C7C-BB71-1E4E-AAC746F0A9A1}"/>
              </a:ext>
            </a:extLst>
          </p:cNvPr>
          <p:cNvSpPr>
            <a:spLocks noGrp="1"/>
          </p:cNvSpPr>
          <p:nvPr>
            <p:ph idx="1"/>
          </p:nvPr>
        </p:nvSpPr>
        <p:spPr>
          <a:xfrm>
            <a:off x="914161" y="1149003"/>
            <a:ext cx="10360501" cy="5256584"/>
          </a:xfrm>
        </p:spPr>
        <p:txBody>
          <a:bodyPr>
            <a:noAutofit/>
          </a:bodyPr>
          <a:lstStyle/>
          <a:p>
            <a:pPr>
              <a:lnSpc>
                <a:spcPct val="107000"/>
              </a:lnSpc>
              <a:spcBef>
                <a:spcPts val="600"/>
              </a:spcBef>
              <a:spcAft>
                <a:spcPts val="800"/>
              </a:spcAft>
            </a:pPr>
            <a:r>
              <a:rPr lang="en-GB" sz="1800" b="1" kern="100" dirty="0">
                <a:effectLst/>
                <a:latin typeface="Calibri" panose="020F0502020204030204" pitchFamily="34" charset="0"/>
                <a:ea typeface="Calibri" panose="020F0502020204030204" pitchFamily="34" charset="0"/>
                <a:cs typeface="Times New Roman" panose="02020603050405020304" pitchFamily="18" charset="0"/>
              </a:rPr>
              <a:t>Advantages/disadvantages </a:t>
            </a:r>
            <a:endParaRPr lang="pl-PL" sz="18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nSpc>
                <a:spcPct val="107000"/>
              </a:lnSpc>
              <a:spcBef>
                <a:spcPts val="600"/>
              </a:spcBef>
              <a:spcAft>
                <a:spcPts val="800"/>
              </a:spcAft>
              <a:buNone/>
            </a:pPr>
            <a:r>
              <a:rPr lang="pl-PL" sz="1600" kern="100" dirty="0">
                <a:effectLst/>
                <a:latin typeface="Calibri" panose="020F0502020204030204" pitchFamily="34" charset="0"/>
                <a:ea typeface="Calibri" panose="020F0502020204030204" pitchFamily="34" charset="0"/>
                <a:cs typeface="Times New Roman" panose="02020603050405020304" pitchFamily="18" charset="0"/>
              </a:rPr>
              <a:t>With </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CAT and MT, formatting is maintained, which </a:t>
            </a:r>
            <a:r>
              <a:rPr lang="pl-PL" sz="1600" kern="100" dirty="0" err="1">
                <a:effectLst/>
                <a:latin typeface="Calibri" panose="020F0502020204030204" pitchFamily="34" charset="0"/>
                <a:ea typeface="Calibri" panose="020F0502020204030204" pitchFamily="34" charset="0"/>
                <a:cs typeface="Times New Roman" panose="02020603050405020304" pitchFamily="18" charset="0"/>
              </a:rPr>
              <a:t>saves</a:t>
            </a:r>
            <a:r>
              <a:rPr lang="pl-PL" sz="1600" kern="100" dirty="0">
                <a:effectLst/>
                <a:latin typeface="Calibri" panose="020F0502020204030204" pitchFamily="34" charset="0"/>
                <a:ea typeface="Calibri" panose="020F0502020204030204" pitchFamily="34" charset="0"/>
                <a:cs typeface="Times New Roman" panose="02020603050405020304" pitchFamily="18" charset="0"/>
              </a:rPr>
              <a:t> the</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time. </a:t>
            </a:r>
            <a:endParaRPr lang="pl-P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600"/>
              </a:spcBef>
              <a:spcAft>
                <a:spcPts val="800"/>
              </a:spcAft>
              <a:buNone/>
            </a:pPr>
            <a:r>
              <a:rPr lang="pl-PL" sz="1600" kern="100" dirty="0" err="1">
                <a:effectLst/>
                <a:latin typeface="Calibri" panose="020F0502020204030204" pitchFamily="34" charset="0"/>
                <a:ea typeface="Calibri" panose="020F0502020204030204" pitchFamily="34" charset="0"/>
                <a:cs typeface="Times New Roman" panose="02020603050405020304" pitchFamily="18" charset="0"/>
              </a:rPr>
              <a:t>While</a:t>
            </a:r>
            <a:r>
              <a:rPr lang="pl-PL"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pl-PL" sz="1600" kern="100" dirty="0" err="1">
                <a:effectLst/>
                <a:latin typeface="Calibri" panose="020F0502020204030204" pitchFamily="34" charset="0"/>
                <a:ea typeface="Calibri" panose="020F0502020204030204" pitchFamily="34" charset="0"/>
                <a:cs typeface="Times New Roman" panose="02020603050405020304" pitchFamily="18" charset="0"/>
              </a:rPr>
              <a:t>working</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you</a:t>
            </a:r>
            <a:r>
              <a:rPr lang="pl-PL"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pl-PL" sz="1600" kern="100" dirty="0" err="1">
                <a:effectLst/>
                <a:latin typeface="Calibri" panose="020F0502020204030204" pitchFamily="34" charset="0"/>
                <a:ea typeface="Calibri" panose="020F0502020204030204" pitchFamily="34" charset="0"/>
                <a:cs typeface="Times New Roman" panose="02020603050405020304" pitchFamily="18" charset="0"/>
              </a:rPr>
              <a:t>can</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use previous translations and your terminology databases, which makes translations </a:t>
            </a:r>
            <a:r>
              <a:rPr lang="pl-PL" sz="1600" kern="100" dirty="0">
                <a:effectLst/>
                <a:latin typeface="Calibri" panose="020F0502020204030204" pitchFamily="34" charset="0"/>
                <a:ea typeface="Calibri" panose="020F0502020204030204" pitchFamily="34" charset="0"/>
                <a:cs typeface="Times New Roman" panose="02020603050405020304" pitchFamily="18" charset="0"/>
              </a:rPr>
              <a:t>in</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a given field much easier and faster. When translating labels of medicines, the same structure of the text is used, so translating the first leaflet and developing a template makes it easier for subsequent works. This also includes the possibility to use/update your own terminology databases and use appropriate terms depending on the recipient of the text – e.g.</a:t>
            </a:r>
            <a:r>
              <a:rPr lang="pl-PL" sz="1600" kern="100" dirty="0">
                <a:effectLst/>
                <a:latin typeface="Calibri" panose="020F0502020204030204" pitchFamily="34" charset="0"/>
                <a:ea typeface="Calibri" panose="020F0502020204030204" pitchFamily="34" charset="0"/>
                <a:cs typeface="Times New Roman" panose="02020603050405020304" pitchFamily="18" charset="0"/>
              </a:rPr>
              <a:t>,</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in the field of oncology, the concept of cancer in the common language refers to malignancies, whereas in the professional language this is a malignant neoplasm from epithelial tissue only. </a:t>
            </a:r>
            <a:endParaRPr lang="pl-P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lnSpc>
                <a:spcPct val="107000"/>
              </a:lnSpc>
              <a:spcBef>
                <a:spcPts val="600"/>
              </a:spcBef>
              <a:spcAft>
                <a:spcPts val="800"/>
              </a:spcAft>
              <a:buNone/>
            </a:pPr>
            <a:r>
              <a:rPr lang="pl-PL" sz="1600" kern="100" dirty="0">
                <a:effectLst/>
                <a:latin typeface="Calibri" panose="020F0502020204030204" pitchFamily="34" charset="0"/>
                <a:ea typeface="Calibri" panose="020F0502020204030204" pitchFamily="34" charset="0"/>
                <a:cs typeface="Times New Roman" panose="02020603050405020304" pitchFamily="18" charset="0"/>
              </a:rPr>
              <a:t>MT </a:t>
            </a:r>
            <a:r>
              <a:rPr lang="pl-PL" sz="1600" kern="100" dirty="0" err="1">
                <a:effectLst/>
                <a:latin typeface="Calibri" panose="020F0502020204030204" pitchFamily="34" charset="0"/>
                <a:ea typeface="Calibri" panose="020F0502020204030204" pitchFamily="34" charset="0"/>
                <a:cs typeface="Times New Roman" panose="02020603050405020304" pitchFamily="18" charset="0"/>
              </a:rPr>
              <a:t>provides</a:t>
            </a:r>
            <a:r>
              <a:rPr lang="pl-PL"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a ready text, which is very convenient, but the suggestions presented can make you </a:t>
            </a:r>
            <a:r>
              <a:rPr lang="pl-PL" sz="1600" kern="100" dirty="0" err="1">
                <a:effectLst/>
                <a:latin typeface="Calibri" panose="020F0502020204030204" pitchFamily="34" charset="0"/>
                <a:ea typeface="Calibri" panose="020F0502020204030204" pitchFamily="34" charset="0"/>
                <a:cs typeface="Times New Roman" panose="02020603050405020304" pitchFamily="18" charset="0"/>
              </a:rPr>
              <a:t>distracted</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so you can easily miss even </a:t>
            </a:r>
            <a:r>
              <a:rPr lang="pl-PL" sz="1600" kern="100" dirty="0" err="1">
                <a:effectLst/>
                <a:latin typeface="Calibri" panose="020F0502020204030204" pitchFamily="34" charset="0"/>
                <a:ea typeface="Calibri" panose="020F0502020204030204" pitchFamily="34" charset="0"/>
                <a:cs typeface="Times New Roman" panose="02020603050405020304" pitchFamily="18" charset="0"/>
              </a:rPr>
              <a:t>obvious</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errors. The formatting of the text is preserved, which facilitates the final preparation of the translation for the client. Just like </a:t>
            </a:r>
            <a:r>
              <a:rPr lang="pl-PL" sz="1600" kern="100" dirty="0">
                <a:effectLst/>
                <a:latin typeface="Calibri" panose="020F0502020204030204" pitchFamily="34" charset="0"/>
                <a:ea typeface="Calibri" panose="020F0502020204030204" pitchFamily="34" charset="0"/>
                <a:cs typeface="Times New Roman" panose="02020603050405020304" pitchFamily="18" charset="0"/>
              </a:rPr>
              <a:t>with </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CAT</a:t>
            </a:r>
            <a:r>
              <a:rPr lang="pl-PL" sz="1600" kern="100" dirty="0">
                <a:effectLst/>
                <a:latin typeface="Calibri" panose="020F0502020204030204" pitchFamily="34" charset="0"/>
                <a:ea typeface="Calibri" panose="020F0502020204030204" pitchFamily="34" charset="0"/>
                <a:cs typeface="Times New Roman" panose="02020603050405020304" pitchFamily="18" charset="0"/>
              </a:rPr>
              <a:t>,</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you can use your previous translations and terminology databases, which are updated and supplemented on a regular basis. When using </a:t>
            </a:r>
            <a:r>
              <a:rPr lang="pl-PL" sz="1600" kern="100" dirty="0" err="1">
                <a:effectLst/>
                <a:latin typeface="Calibri" panose="020F0502020204030204" pitchFamily="34" charset="0"/>
                <a:ea typeface="Calibri" panose="020F0502020204030204" pitchFamily="34" charset="0"/>
                <a:cs typeface="Times New Roman" panose="02020603050405020304" pitchFamily="18" charset="0"/>
              </a:rPr>
              <a:t>your</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CAT </a:t>
            </a:r>
            <a:r>
              <a:rPr lang="pl-PL" sz="1600" kern="100" dirty="0" err="1">
                <a:effectLst/>
                <a:latin typeface="Calibri" panose="020F0502020204030204" pitchFamily="34" charset="0"/>
                <a:ea typeface="Calibri" panose="020F0502020204030204" pitchFamily="34" charset="0"/>
                <a:cs typeface="Times New Roman" panose="02020603050405020304" pitchFamily="18" charset="0"/>
              </a:rPr>
              <a:t>tool</a:t>
            </a:r>
            <a:r>
              <a:rPr lang="pl-PL" sz="1600" kern="100" dirty="0">
                <a:effectLst/>
                <a:latin typeface="Calibri" panose="020F0502020204030204" pitchFamily="34" charset="0"/>
                <a:ea typeface="Calibri" panose="020F0502020204030204" pitchFamily="34" charset="0"/>
                <a:cs typeface="Times New Roman" panose="02020603050405020304" pitchFamily="18" charset="0"/>
              </a:rPr>
              <a:t>,</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e.g.</a:t>
            </a:r>
            <a:r>
              <a:rPr lang="pl-PL" sz="1600" kern="100" dirty="0">
                <a:effectLst/>
                <a:latin typeface="Calibri" panose="020F0502020204030204" pitchFamily="34" charset="0"/>
                <a:ea typeface="Calibri" panose="020F0502020204030204" pitchFamily="34" charset="0"/>
                <a:cs typeface="Times New Roman" panose="02020603050405020304" pitchFamily="18" charset="0"/>
              </a:rPr>
              <a:t>,</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 Trados, the MT program is updated </a:t>
            </a:r>
            <a:r>
              <a:rPr lang="pl-PL" sz="1600" kern="100" dirty="0">
                <a:effectLst/>
                <a:latin typeface="Calibri" panose="020F0502020204030204" pitchFamily="34" charset="0"/>
                <a:ea typeface="Calibri" panose="020F0502020204030204" pitchFamily="34" charset="0"/>
                <a:cs typeface="Times New Roman" panose="02020603050405020304" pitchFamily="18" charset="0"/>
              </a:rPr>
              <a:t>with </a:t>
            </a:r>
            <a:r>
              <a:rPr lang="pl-PL" sz="1600" kern="100" dirty="0" err="1">
                <a:effectLst/>
                <a:latin typeface="Calibri" panose="020F0502020204030204" pitchFamily="34" charset="0"/>
                <a:ea typeface="Calibri" panose="020F0502020204030204" pitchFamily="34" charset="0"/>
                <a:cs typeface="Times New Roman" panose="02020603050405020304" pitchFamily="18" charset="0"/>
              </a:rPr>
              <a:t>each</a:t>
            </a:r>
            <a:r>
              <a:rPr lang="pl-PL" sz="16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600" kern="100" dirty="0">
                <a:effectLst/>
                <a:latin typeface="Calibri" panose="020F0502020204030204" pitchFamily="34" charset="0"/>
                <a:ea typeface="Calibri" panose="020F0502020204030204" pitchFamily="34" charset="0"/>
                <a:cs typeface="Times New Roman" panose="02020603050405020304" pitchFamily="18" charset="0"/>
              </a:rPr>
              <a:t>Trados update and included in its price.</a:t>
            </a:r>
            <a:endParaRPr lang="pl-PL" sz="16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spcBef>
                <a:spcPts val="600"/>
              </a:spcBef>
              <a:buNone/>
            </a:pPr>
            <a:r>
              <a:rPr lang="en-GB" sz="1600" dirty="0">
                <a:effectLst/>
                <a:latin typeface="Calibri" panose="020F0502020204030204" pitchFamily="34" charset="0"/>
                <a:ea typeface="Calibri" panose="020F0502020204030204" pitchFamily="34" charset="0"/>
                <a:cs typeface="Times New Roman" panose="02020603050405020304" pitchFamily="18" charset="0"/>
              </a:rPr>
              <a:t>When translating with artificial intelligence, we deal with a ready text, just like in the case of MT. You can be inspired by the proposed wording, which can be, but not always</a:t>
            </a:r>
            <a:r>
              <a:rPr lang="pl-PL" sz="1600" dirty="0">
                <a:effectLst/>
                <a:latin typeface="Calibri" panose="020F0502020204030204" pitchFamily="34" charset="0"/>
                <a:ea typeface="Calibri" panose="020F0502020204030204" pitchFamily="34" charset="0"/>
                <a:cs typeface="Times New Roman" panose="02020603050405020304" pitchFamily="18" charset="0"/>
              </a:rPr>
              <a:t> is</a:t>
            </a:r>
            <a:r>
              <a:rPr lang="en-GB" sz="1600" dirty="0">
                <a:effectLst/>
                <a:latin typeface="Calibri" panose="020F0502020204030204" pitchFamily="34" charset="0"/>
                <a:ea typeface="Calibri" panose="020F0502020204030204" pitchFamily="34" charset="0"/>
                <a:cs typeface="Times New Roman" panose="02020603050405020304" pitchFamily="18" charset="0"/>
              </a:rPr>
              <a:t>, correct. Currently, the test version is free, but it is also inconvenient to use – the program is freezing</a:t>
            </a:r>
            <a:r>
              <a:rPr lang="pl-PL" sz="1600" dirty="0">
                <a:effectLst/>
                <a:latin typeface="Calibri" panose="020F0502020204030204" pitchFamily="34" charset="0"/>
                <a:ea typeface="Calibri" panose="020F0502020204030204" pitchFamily="34" charset="0"/>
                <a:cs typeface="Times New Roman" panose="02020603050405020304" pitchFamily="18" charset="0"/>
              </a:rPr>
              <a:t> and </a:t>
            </a:r>
            <a:r>
              <a:rPr lang="en-GB" sz="1600" dirty="0">
                <a:effectLst/>
                <a:latin typeface="Calibri" panose="020F0502020204030204" pitchFamily="34" charset="0"/>
                <a:ea typeface="Calibri" panose="020F0502020204030204" pitchFamily="34" charset="0"/>
                <a:cs typeface="Times New Roman" panose="02020603050405020304" pitchFamily="18" charset="0"/>
              </a:rPr>
              <a:t>does not translate the entire text if it is long.</a:t>
            </a:r>
            <a:endParaRPr lang="pl-PL" sz="1600" dirty="0"/>
          </a:p>
        </p:txBody>
      </p:sp>
      <p:pic>
        <p:nvPicPr>
          <p:cNvPr id="4" name="Obraz 3" descr="Obraz zawierający zrzut ekranu, Grafika, design&#10;&#10;Opis wygenerowany automatycznie">
            <a:extLst>
              <a:ext uri="{FF2B5EF4-FFF2-40B4-BE49-F238E27FC236}">
                <a16:creationId xmlns:a16="http://schemas.microsoft.com/office/drawing/2014/main" id="{2631AF28-0A72-5CA6-8881-A20537C634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20993" y="5989910"/>
            <a:ext cx="2297900" cy="831354"/>
          </a:xfrm>
          <a:prstGeom prst="rect">
            <a:avLst/>
          </a:prstGeom>
        </p:spPr>
      </p:pic>
    </p:spTree>
    <p:extLst>
      <p:ext uri="{BB962C8B-B14F-4D97-AF65-F5344CB8AC3E}">
        <p14:creationId xmlns:p14="http://schemas.microsoft.com/office/powerpoint/2010/main" val="95736095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4CBBC0-19B5-1221-B75A-57B8A91BF24E}"/>
              </a:ext>
            </a:extLst>
          </p:cNvPr>
          <p:cNvSpPr>
            <a:spLocks noGrp="1"/>
          </p:cNvSpPr>
          <p:nvPr>
            <p:ph type="title"/>
          </p:nvPr>
        </p:nvSpPr>
        <p:spPr>
          <a:xfrm>
            <a:off x="7821163" y="36736"/>
            <a:ext cx="3961368" cy="1422400"/>
          </a:xfrm>
        </p:spPr>
        <p:txBody>
          <a:bodyPr anchor="b">
            <a:normAutofit/>
          </a:bodyPr>
          <a:lstStyle/>
          <a:p>
            <a:r>
              <a:rPr lang="pl-PL" dirty="0" err="1"/>
              <a:t>Medical</a:t>
            </a:r>
            <a:r>
              <a:rPr lang="pl-PL" dirty="0"/>
              <a:t> </a:t>
            </a:r>
            <a:r>
              <a:rPr lang="pl-PL" dirty="0" err="1"/>
              <a:t>results</a:t>
            </a:r>
            <a:endParaRPr lang="pl-PL" dirty="0"/>
          </a:p>
        </p:txBody>
      </p:sp>
      <p:graphicFrame>
        <p:nvGraphicFramePr>
          <p:cNvPr id="14" name="Symbol zastępczy zawartości 13">
            <a:extLst>
              <a:ext uri="{FF2B5EF4-FFF2-40B4-BE49-F238E27FC236}">
                <a16:creationId xmlns:a16="http://schemas.microsoft.com/office/drawing/2014/main" id="{46C37EFE-5ABE-8E00-E0DF-F58B59AA7837}"/>
              </a:ext>
            </a:extLst>
          </p:cNvPr>
          <p:cNvGraphicFramePr>
            <a:graphicFrameLocks noGrp="1"/>
          </p:cNvGraphicFramePr>
          <p:nvPr>
            <p:ph idx="1"/>
            <p:extLst>
              <p:ext uri="{D42A27DB-BD31-4B8C-83A1-F6EECF244321}">
                <p14:modId xmlns:p14="http://schemas.microsoft.com/office/powerpoint/2010/main" val="1865982643"/>
              </p:ext>
            </p:extLst>
          </p:nvPr>
        </p:nvGraphicFramePr>
        <p:xfrm>
          <a:off x="508000" y="482600"/>
          <a:ext cx="6602413" cy="5842000"/>
        </p:xfrm>
        <a:graphic>
          <a:graphicData uri="http://schemas.openxmlformats.org/drawingml/2006/chart">
            <c:chart xmlns:c="http://schemas.openxmlformats.org/drawingml/2006/chart" xmlns:r="http://schemas.openxmlformats.org/officeDocument/2006/relationships" r:id="rId2"/>
          </a:graphicData>
        </a:graphic>
      </p:graphicFrame>
      <p:sp>
        <p:nvSpPr>
          <p:cNvPr id="3" name="Symbol zastępczy zawartości 2">
            <a:extLst>
              <a:ext uri="{FF2B5EF4-FFF2-40B4-BE49-F238E27FC236}">
                <a16:creationId xmlns:a16="http://schemas.microsoft.com/office/drawing/2014/main" id="{74F6613E-5C7C-BB71-1E4E-AAC746F0A9A1}"/>
              </a:ext>
            </a:extLst>
          </p:cNvPr>
          <p:cNvSpPr>
            <a:spLocks noGrp="1"/>
          </p:cNvSpPr>
          <p:nvPr>
            <p:ph type="body" sz="half" idx="2"/>
          </p:nvPr>
        </p:nvSpPr>
        <p:spPr>
          <a:xfrm>
            <a:off x="7840309" y="1722710"/>
            <a:ext cx="3961368" cy="4267200"/>
          </a:xfrm>
        </p:spPr>
        <p:txBody>
          <a:bodyPr anchor="t">
            <a:normAutofit lnSpcReduction="10000"/>
          </a:bodyPr>
          <a:lstStyle/>
          <a:p>
            <a:r>
              <a:rPr lang="en-GB" sz="1900" b="1" dirty="0">
                <a:effectLst/>
                <a:latin typeface="Calibri" panose="020F0502020204030204" pitchFamily="34" charset="0"/>
                <a:ea typeface="Times New Roman" panose="02020603050405020304" pitchFamily="18" charset="0"/>
                <a:cs typeface="Times New Roman" panose="02020603050405020304" pitchFamily="18" charset="0"/>
              </a:rPr>
              <a:t>Time spent on translation </a:t>
            </a:r>
            <a:endParaRPr lang="pl-PL" sz="1900" dirty="0">
              <a:effectLst/>
              <a:latin typeface="Times New Roman" panose="02020603050405020304" pitchFamily="18" charset="0"/>
              <a:ea typeface="Times New Roman" panose="02020603050405020304" pitchFamily="18" charset="0"/>
            </a:endParaRPr>
          </a:p>
          <a:p>
            <a:pPr algn="just"/>
            <a:r>
              <a:rPr lang="en-GB" sz="1500" dirty="0">
                <a:effectLst/>
                <a:latin typeface="Calibri" panose="020F0502020204030204" pitchFamily="34" charset="0"/>
                <a:ea typeface="Times New Roman" panose="02020603050405020304" pitchFamily="18" charset="0"/>
                <a:cs typeface="Times New Roman" panose="02020603050405020304" pitchFamily="18" charset="0"/>
              </a:rPr>
              <a:t>For 1000 words</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CAT </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3 h 12 min (100%), </a:t>
            </a:r>
            <a:br>
              <a:rPr lang="pl-PL" sz="1500" dirty="0">
                <a:effectLst/>
                <a:latin typeface="Calibri" panose="020F0502020204030204" pitchFamily="34" charset="0"/>
                <a:ea typeface="Times New Roman" panose="02020603050405020304" pitchFamily="18" charset="0"/>
                <a:cs typeface="Times New Roman" panose="02020603050405020304" pitchFamily="18" charset="0"/>
              </a:rPr>
            </a:b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MT – 2 h (60%), AI – 2 h (60%).</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 </a:t>
            </a:r>
            <a:r>
              <a:rPr lang="pl-PL" sz="1500" dirty="0" err="1">
                <a:effectLst/>
                <a:latin typeface="Calibri" panose="020F0502020204030204" pitchFamily="34" charset="0"/>
                <a:ea typeface="Times New Roman" panose="02020603050405020304" pitchFamily="18" charset="0"/>
                <a:cs typeface="Times New Roman" panose="02020603050405020304" pitchFamily="18" charset="0"/>
              </a:rPr>
              <a:t>Working</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with the CAT method took the most time, whereas the MT and AI time was the same.</a:t>
            </a:r>
            <a:endParaRPr lang="pl-PL" sz="1500" dirty="0">
              <a:effectLst/>
              <a:latin typeface="Times New Roman" panose="02020603050405020304" pitchFamily="18" charset="0"/>
              <a:ea typeface="Times New Roman" panose="02020603050405020304" pitchFamily="18" charset="0"/>
            </a:endParaRPr>
          </a:p>
          <a:p>
            <a:pPr algn="just"/>
            <a:r>
              <a:rPr lang="en-GB" sz="1900" b="1" dirty="0">
                <a:effectLst/>
                <a:latin typeface="Calibri" panose="020F0502020204030204" pitchFamily="34" charset="0"/>
                <a:ea typeface="Times New Roman" panose="02020603050405020304" pitchFamily="18" charset="0"/>
                <a:cs typeface="Times New Roman" panose="02020603050405020304" pitchFamily="18" charset="0"/>
              </a:rPr>
              <a:t>Quality of translation</a:t>
            </a:r>
            <a:endParaRPr lang="pl-PL" sz="1900" dirty="0">
              <a:effectLst/>
              <a:latin typeface="Times New Roman" panose="02020603050405020304" pitchFamily="18" charset="0"/>
              <a:ea typeface="Times New Roman" panose="02020603050405020304" pitchFamily="18" charset="0"/>
            </a:endParaRPr>
          </a:p>
          <a:p>
            <a:pPr algn="just"/>
            <a:r>
              <a:rPr lang="en-GB" sz="1500" dirty="0">
                <a:effectLst/>
                <a:latin typeface="Calibri" panose="020F0502020204030204" pitchFamily="34" charset="0"/>
                <a:ea typeface="Times New Roman" panose="02020603050405020304" pitchFamily="18" charset="0"/>
                <a:cs typeface="Times New Roman" panose="02020603050405020304" pitchFamily="18" charset="0"/>
              </a:rPr>
              <a:t>The study showed that, as in the case of labels </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of </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medicines, CAT achieved the highest accuracy in translating medical results from Polish to English. </a:t>
            </a:r>
            <a:endParaRPr lang="pl-PL" sz="1500" dirty="0">
              <a:effectLst/>
              <a:latin typeface="Times New Roman" panose="02020603050405020304" pitchFamily="18" charset="0"/>
              <a:ea typeface="Times New Roman" panose="02020603050405020304" pitchFamily="18" charset="0"/>
            </a:endParaRPr>
          </a:p>
          <a:p>
            <a:pPr algn="just"/>
            <a:r>
              <a:rPr lang="en-GB" sz="1500" dirty="0">
                <a:effectLst/>
                <a:latin typeface="Calibri" panose="020F0502020204030204" pitchFamily="34" charset="0"/>
                <a:ea typeface="Times New Roman" panose="02020603050405020304" pitchFamily="18" charset="0"/>
                <a:cs typeface="Times New Roman" panose="02020603050405020304" pitchFamily="18" charset="0"/>
              </a:rPr>
              <a:t>The accuracy of the MT method was far superior </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to</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the AI one, which weights in favour of machine translation. Moreover, while using your own translation resources, you can perform a good quality translation at the optimal time.</a:t>
            </a:r>
            <a:endParaRPr lang="pl-PL" sz="1500" dirty="0">
              <a:effectLst/>
              <a:latin typeface="Times New Roman" panose="02020603050405020304" pitchFamily="18" charset="0"/>
              <a:ea typeface="Times New Roman" panose="02020603050405020304" pitchFamily="18" charset="0"/>
            </a:endParaRPr>
          </a:p>
        </p:txBody>
      </p:sp>
      <p:pic>
        <p:nvPicPr>
          <p:cNvPr id="15" name="Obraz 14" descr="Obraz zawierający zrzut ekranu, Grafika, design&#10;&#10;Opis wygenerowany automatycznie">
            <a:extLst>
              <a:ext uri="{FF2B5EF4-FFF2-40B4-BE49-F238E27FC236}">
                <a16:creationId xmlns:a16="http://schemas.microsoft.com/office/drawing/2014/main" id="{CE21C4FD-E65A-5772-B8EB-2C4AF7F394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0993" y="5989910"/>
            <a:ext cx="2297900" cy="831354"/>
          </a:xfrm>
          <a:prstGeom prst="rect">
            <a:avLst/>
          </a:prstGeom>
        </p:spPr>
      </p:pic>
    </p:spTree>
    <p:extLst>
      <p:ext uri="{BB962C8B-B14F-4D97-AF65-F5344CB8AC3E}">
        <p14:creationId xmlns:p14="http://schemas.microsoft.com/office/powerpoint/2010/main" val="3597316224"/>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4CBBC0-19B5-1221-B75A-57B8A91BF24E}"/>
              </a:ext>
            </a:extLst>
          </p:cNvPr>
          <p:cNvSpPr>
            <a:spLocks noGrp="1"/>
          </p:cNvSpPr>
          <p:nvPr>
            <p:ph type="title"/>
          </p:nvPr>
        </p:nvSpPr>
        <p:spPr>
          <a:xfrm>
            <a:off x="914688" y="116632"/>
            <a:ext cx="10360501" cy="1219200"/>
          </a:xfrm>
        </p:spPr>
        <p:txBody>
          <a:bodyPr/>
          <a:lstStyle/>
          <a:p>
            <a:r>
              <a:rPr lang="pl-PL" dirty="0" err="1"/>
              <a:t>Medical</a:t>
            </a:r>
            <a:r>
              <a:rPr lang="pl-PL" dirty="0"/>
              <a:t> </a:t>
            </a:r>
            <a:r>
              <a:rPr lang="pl-PL" dirty="0" err="1"/>
              <a:t>results</a:t>
            </a:r>
            <a:endParaRPr lang="pl-PL" dirty="0"/>
          </a:p>
        </p:txBody>
      </p:sp>
      <p:sp>
        <p:nvSpPr>
          <p:cNvPr id="3" name="Symbol zastępczy zawartości 2">
            <a:extLst>
              <a:ext uri="{FF2B5EF4-FFF2-40B4-BE49-F238E27FC236}">
                <a16:creationId xmlns:a16="http://schemas.microsoft.com/office/drawing/2014/main" id="{74F6613E-5C7C-BB71-1E4E-AAC746F0A9A1}"/>
              </a:ext>
            </a:extLst>
          </p:cNvPr>
          <p:cNvSpPr>
            <a:spLocks noGrp="1"/>
          </p:cNvSpPr>
          <p:nvPr>
            <p:ph idx="1"/>
          </p:nvPr>
        </p:nvSpPr>
        <p:spPr>
          <a:xfrm>
            <a:off x="914161" y="1484784"/>
            <a:ext cx="10360501" cy="4470400"/>
          </a:xfrm>
        </p:spPr>
        <p:txBody>
          <a:bodyPr>
            <a:noAutofit/>
          </a:bodyPr>
          <a:lstStyle/>
          <a:p>
            <a:pPr>
              <a:lnSpc>
                <a:spcPct val="107000"/>
              </a:lnSpc>
              <a:spcBef>
                <a:spcPts val="600"/>
              </a:spcBef>
              <a:spcAft>
                <a:spcPts val="800"/>
              </a:spcAft>
            </a:pPr>
            <a:r>
              <a:rPr lang="en-GB" sz="1900" b="1" kern="100" dirty="0">
                <a:effectLst/>
                <a:latin typeface="Calibri" panose="020F0502020204030204" pitchFamily="34" charset="0"/>
                <a:ea typeface="Calibri" panose="020F0502020204030204" pitchFamily="34" charset="0"/>
                <a:cs typeface="Times New Roman" panose="02020603050405020304" pitchFamily="18" charset="0"/>
              </a:rPr>
              <a:t>Advantages/disadvantages </a:t>
            </a:r>
            <a:endParaRPr lang="pl-PL"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In the MT method</a:t>
            </a:r>
            <a:r>
              <a:rPr lang="pl-PL" sz="1600" dirty="0">
                <a:effectLst/>
                <a:latin typeface="Calibri" panose="020F0502020204030204" pitchFamily="34" charset="0"/>
                <a:ea typeface="Times New Roman" panose="02020603050405020304" pitchFamily="18" charset="0"/>
                <a:cs typeface="Times New Roman" panose="02020603050405020304" pitchFamily="18" charset="0"/>
              </a:rPr>
              <a:t> and </a:t>
            </a:r>
            <a:r>
              <a:rPr lang="pl-PL" sz="1600" dirty="0" err="1">
                <a:effectLst/>
                <a:latin typeface="Calibri" panose="020F0502020204030204" pitchFamily="34" charset="0"/>
                <a:ea typeface="Times New Roman" panose="02020603050405020304" pitchFamily="18" charset="0"/>
                <a:cs typeface="Times New Roman" panose="02020603050405020304" pitchFamily="18" charset="0"/>
              </a:rPr>
              <a:t>while</a:t>
            </a:r>
            <a:r>
              <a:rPr lang="en-GB" sz="1600" dirty="0">
                <a:effectLst/>
                <a:latin typeface="Calibri" panose="020F0502020204030204" pitchFamily="34" charset="0"/>
                <a:ea typeface="Times New Roman" panose="02020603050405020304" pitchFamily="18" charset="0"/>
                <a:cs typeface="Times New Roman" panose="02020603050405020304" pitchFamily="18" charset="0"/>
              </a:rPr>
              <a:t> using our own translation resources, you can perform a good quality translation at the optimum time.</a:t>
            </a:r>
            <a:endParaRPr lang="pl-PL" sz="1600" dirty="0">
              <a:effectLst/>
              <a:latin typeface="Times New Roman" panose="02020603050405020304" pitchFamily="18" charset="0"/>
              <a:ea typeface="Times New Roman" panose="02020603050405020304" pitchFamily="18" charset="0"/>
            </a:endParaRPr>
          </a:p>
          <a:p>
            <a:pPr marL="0" indent="0">
              <a:buNone/>
            </a:pPr>
            <a:r>
              <a:rPr lang="en-GB" sz="1600" dirty="0">
                <a:effectLst/>
                <a:latin typeface="Calibri" panose="020F0502020204030204" pitchFamily="34" charset="0"/>
                <a:ea typeface="Calibri" panose="020F0502020204030204" pitchFamily="34" charset="0"/>
                <a:cs typeface="Times New Roman" panose="02020603050405020304" pitchFamily="18" charset="0"/>
              </a:rPr>
              <a:t>In translating medical results, a lot of time (and even in many cases</a:t>
            </a:r>
            <a:r>
              <a:rPr lang="pl-PL" sz="1600" dirty="0">
                <a:effectLst/>
                <a:latin typeface="Calibri" panose="020F0502020204030204" pitchFamily="34" charset="0"/>
                <a:ea typeface="Calibri" panose="020F0502020204030204" pitchFamily="34" charset="0"/>
                <a:cs typeface="Times New Roman" panose="02020603050405020304" pitchFamily="18" charset="0"/>
              </a:rPr>
              <a:t>,</a:t>
            </a:r>
            <a:r>
              <a:rPr lang="en-GB" sz="1600" dirty="0">
                <a:effectLst/>
                <a:latin typeface="Calibri" panose="020F0502020204030204" pitchFamily="34" charset="0"/>
                <a:ea typeface="Calibri" panose="020F0502020204030204" pitchFamily="34" charset="0"/>
                <a:cs typeface="Times New Roman" panose="02020603050405020304" pitchFamily="18" charset="0"/>
              </a:rPr>
              <a:t> most</a:t>
            </a:r>
            <a:r>
              <a:rPr lang="pl-PL" sz="1600" dirty="0">
                <a:effectLst/>
                <a:latin typeface="Calibri" panose="020F0502020204030204" pitchFamily="34" charset="0"/>
                <a:ea typeface="Calibri" panose="020F0502020204030204" pitchFamily="34" charset="0"/>
                <a:cs typeface="Times New Roman" panose="02020603050405020304" pitchFamily="18" charset="0"/>
              </a:rPr>
              <a:t> of </a:t>
            </a:r>
            <a:r>
              <a:rPr lang="pl-PL" sz="1600" dirty="0" err="1">
                <a:effectLst/>
                <a:latin typeface="Calibri" panose="020F0502020204030204" pitchFamily="34" charset="0"/>
                <a:ea typeface="Calibri" panose="020F0502020204030204" pitchFamily="34" charset="0"/>
                <a:cs typeface="Times New Roman" panose="02020603050405020304" pitchFamily="18" charset="0"/>
              </a:rPr>
              <a:t>it</a:t>
            </a:r>
            <a:r>
              <a:rPr lang="en-GB" sz="1600" dirty="0">
                <a:effectLst/>
                <a:latin typeface="Calibri" panose="020F0502020204030204" pitchFamily="34" charset="0"/>
                <a:ea typeface="Calibri" panose="020F0502020204030204" pitchFamily="34" charset="0"/>
                <a:cs typeface="Times New Roman" panose="02020603050405020304" pitchFamily="18" charset="0"/>
              </a:rPr>
              <a:t>) </a:t>
            </a:r>
            <a:r>
              <a:rPr lang="pl-PL" sz="1600" dirty="0">
                <a:effectLst/>
                <a:latin typeface="Calibri" panose="020F0502020204030204" pitchFamily="34" charset="0"/>
                <a:ea typeface="Calibri" panose="020F0502020204030204" pitchFamily="34" charset="0"/>
                <a:cs typeface="Times New Roman" panose="02020603050405020304" pitchFamily="18" charset="0"/>
              </a:rPr>
              <a:t>is </a:t>
            </a:r>
            <a:r>
              <a:rPr lang="pl-PL" sz="1600" dirty="0" err="1">
                <a:effectLst/>
                <a:latin typeface="Calibri" panose="020F0502020204030204" pitchFamily="34" charset="0"/>
                <a:ea typeface="Calibri" panose="020F0502020204030204" pitchFamily="34" charset="0"/>
                <a:cs typeface="Times New Roman" panose="02020603050405020304" pitchFamily="18" charset="0"/>
              </a:rPr>
              <a:t>spent</a:t>
            </a:r>
            <a:r>
              <a:rPr lang="pl-PL" sz="1600" dirty="0">
                <a:effectLst/>
                <a:latin typeface="Calibri" panose="020F0502020204030204" pitchFamily="34" charset="0"/>
                <a:ea typeface="Calibri" panose="020F0502020204030204" pitchFamily="34" charset="0"/>
                <a:cs typeface="Times New Roman" panose="02020603050405020304" pitchFamily="18" charset="0"/>
              </a:rPr>
              <a:t> on </a:t>
            </a:r>
            <a:r>
              <a:rPr lang="pl-PL" sz="1600" dirty="0" err="1">
                <a:effectLst/>
                <a:latin typeface="Calibri" panose="020F0502020204030204" pitchFamily="34" charset="0"/>
                <a:ea typeface="Calibri" panose="020F0502020204030204" pitchFamily="34" charset="0"/>
                <a:cs typeface="Times New Roman" panose="02020603050405020304" pitchFamily="18" charset="0"/>
              </a:rPr>
              <a:t>processing</a:t>
            </a:r>
            <a:r>
              <a:rPr lang="en-GB" sz="1600" dirty="0">
                <a:effectLst/>
                <a:latin typeface="Calibri" panose="020F0502020204030204" pitchFamily="34" charset="0"/>
                <a:ea typeface="Calibri" panose="020F0502020204030204" pitchFamily="34" charset="0"/>
                <a:cs typeface="Times New Roman" panose="02020603050405020304" pitchFamily="18" charset="0"/>
              </a:rPr>
              <a:t> the text – formatting, setting the correct names of units, procedures, equipment on which the test was performer</a:t>
            </a:r>
            <a:r>
              <a:rPr lang="pl-PL" sz="1600" dirty="0">
                <a:effectLst/>
                <a:latin typeface="Calibri" panose="020F0502020204030204" pitchFamily="34" charset="0"/>
                <a:ea typeface="Calibri" panose="020F0502020204030204" pitchFamily="34" charset="0"/>
                <a:cs typeface="Times New Roman" panose="02020603050405020304" pitchFamily="18" charset="0"/>
              </a:rPr>
              <a:t>. </a:t>
            </a:r>
            <a:r>
              <a:rPr lang="pl-PL" sz="1600" dirty="0" err="1">
                <a:effectLst/>
                <a:latin typeface="Calibri" panose="020F0502020204030204" pitchFamily="34" charset="0"/>
                <a:ea typeface="Calibri" panose="020F0502020204030204" pitchFamily="34" charset="0"/>
                <a:cs typeface="Times New Roman" panose="02020603050405020304" pitchFamily="18" charset="0"/>
              </a:rPr>
              <a:t>Formatting</a:t>
            </a:r>
            <a:r>
              <a:rPr lang="pl-PL" sz="1600" dirty="0">
                <a:effectLst/>
                <a:latin typeface="Calibri" panose="020F0502020204030204" pitchFamily="34" charset="0"/>
                <a:ea typeface="Calibri" panose="020F0502020204030204" pitchFamily="34" charset="0"/>
                <a:cs typeface="Times New Roman" panose="02020603050405020304" pitchFamily="18" charset="0"/>
              </a:rPr>
              <a:t> </a:t>
            </a:r>
            <a:r>
              <a:rPr lang="pl-PL" sz="1600" dirty="0" err="1">
                <a:effectLst/>
                <a:latin typeface="Calibri" panose="020F0502020204030204" pitchFamily="34" charset="0"/>
                <a:ea typeface="Calibri" panose="020F0502020204030204" pitchFamily="34" charset="0"/>
                <a:cs typeface="Times New Roman" panose="02020603050405020304" pitchFamily="18" charset="0"/>
              </a:rPr>
              <a:t>can</a:t>
            </a:r>
            <a:r>
              <a:rPr lang="pl-PL" sz="1600" dirty="0">
                <a:effectLst/>
                <a:latin typeface="Calibri" panose="020F0502020204030204" pitchFamily="34" charset="0"/>
                <a:ea typeface="Calibri" panose="020F0502020204030204" pitchFamily="34" charset="0"/>
                <a:cs typeface="Times New Roman" panose="02020603050405020304" pitchFamily="18" charset="0"/>
              </a:rPr>
              <a:t> </a:t>
            </a:r>
            <a:r>
              <a:rPr lang="pl-PL" sz="1600" dirty="0" err="1">
                <a:effectLst/>
                <a:latin typeface="Calibri" panose="020F0502020204030204" pitchFamily="34" charset="0"/>
                <a:ea typeface="Calibri" panose="020F0502020204030204" pitchFamily="34" charset="0"/>
                <a:cs typeface="Times New Roman" panose="02020603050405020304" pitchFamily="18" charset="0"/>
              </a:rPr>
              <a:t>largely</a:t>
            </a:r>
            <a:r>
              <a:rPr lang="pl-PL" sz="1600" dirty="0">
                <a:effectLst/>
                <a:latin typeface="Calibri" panose="020F0502020204030204" pitchFamily="34" charset="0"/>
                <a:ea typeface="Calibri" panose="020F0502020204030204" pitchFamily="34" charset="0"/>
                <a:cs typeface="Times New Roman" panose="02020603050405020304" pitchFamily="18" charset="0"/>
              </a:rPr>
              <a:t> </a:t>
            </a:r>
            <a:r>
              <a:rPr lang="pl-PL" sz="1600" dirty="0" err="1">
                <a:effectLst/>
                <a:latin typeface="Calibri" panose="020F0502020204030204" pitchFamily="34" charset="0"/>
                <a:ea typeface="Calibri" panose="020F0502020204030204" pitchFamily="34" charset="0"/>
                <a:cs typeface="Times New Roman" panose="02020603050405020304" pitchFamily="18" charset="0"/>
              </a:rPr>
              <a:t>increase</a:t>
            </a:r>
            <a:r>
              <a:rPr lang="en-GB" sz="1600" dirty="0">
                <a:effectLst/>
                <a:latin typeface="Calibri" panose="020F0502020204030204" pitchFamily="34" charset="0"/>
                <a:ea typeface="Calibri" panose="020F0502020204030204" pitchFamily="34" charset="0"/>
                <a:cs typeface="Times New Roman" panose="02020603050405020304" pitchFamily="18" charset="0"/>
              </a:rPr>
              <a:t> the translation time. The use of MT means that there is no problem with formatting as </a:t>
            </a:r>
            <a:r>
              <a:rPr lang="pl-PL" sz="1600" dirty="0">
                <a:effectLst/>
                <a:latin typeface="Calibri" panose="020F0502020204030204" pitchFamily="34" charset="0"/>
                <a:ea typeface="Calibri" panose="020F0502020204030204" pitchFamily="34" charset="0"/>
                <a:cs typeface="Times New Roman" panose="02020603050405020304" pitchFamily="18" charset="0"/>
              </a:rPr>
              <a:t>is </a:t>
            </a:r>
            <a:r>
              <a:rPr lang="en-GB" sz="1600" dirty="0">
                <a:effectLst/>
                <a:latin typeface="Calibri" panose="020F0502020204030204" pitchFamily="34" charset="0"/>
                <a:ea typeface="Calibri" panose="020F0502020204030204" pitchFamily="34" charset="0"/>
                <a:cs typeface="Times New Roman" panose="02020603050405020304" pitchFamily="18" charset="0"/>
              </a:rPr>
              <a:t>in the case of AI, and at the same time, the translation takes less time than in the case of CAT</a:t>
            </a:r>
            <a:r>
              <a:rPr lang="pl-PL" sz="1600" dirty="0">
                <a:effectLst/>
                <a:latin typeface="Calibri" panose="020F0502020204030204" pitchFamily="34" charset="0"/>
                <a:ea typeface="Calibri" panose="020F0502020204030204" pitchFamily="34" charset="0"/>
                <a:cs typeface="Times New Roman" panose="02020603050405020304" pitchFamily="18" charset="0"/>
              </a:rPr>
              <a:t> </a:t>
            </a:r>
            <a:r>
              <a:rPr lang="pl-PL" sz="1600" dirty="0" err="1">
                <a:effectLst/>
                <a:latin typeface="Calibri" panose="020F0502020204030204" pitchFamily="34" charset="0"/>
                <a:ea typeface="Calibri" panose="020F0502020204030204" pitchFamily="34" charset="0"/>
                <a:cs typeface="Times New Roman" panose="02020603050405020304" pitchFamily="18" charset="0"/>
              </a:rPr>
              <a:t>alone</a:t>
            </a:r>
            <a:r>
              <a:rPr lang="en-GB" sz="1600" dirty="0">
                <a:effectLst/>
                <a:latin typeface="Calibri" panose="020F0502020204030204" pitchFamily="34" charset="0"/>
                <a:ea typeface="Calibri" panose="020F0502020204030204" pitchFamily="34" charset="0"/>
                <a:cs typeface="Times New Roman" panose="02020603050405020304" pitchFamily="18" charset="0"/>
              </a:rPr>
              <a:t>.</a:t>
            </a:r>
            <a:endParaRPr lang="pl-PL" sz="1200" dirty="0"/>
          </a:p>
        </p:txBody>
      </p:sp>
      <p:pic>
        <p:nvPicPr>
          <p:cNvPr id="4" name="Obraz 3" descr="Obraz zawierający zrzut ekranu, Grafika, design&#10;&#10;Opis wygenerowany automatycznie">
            <a:extLst>
              <a:ext uri="{FF2B5EF4-FFF2-40B4-BE49-F238E27FC236}">
                <a16:creationId xmlns:a16="http://schemas.microsoft.com/office/drawing/2014/main" id="{2631AF28-0A72-5CA6-8881-A20537C634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20993" y="5989910"/>
            <a:ext cx="2297900" cy="831354"/>
          </a:xfrm>
          <a:prstGeom prst="rect">
            <a:avLst/>
          </a:prstGeom>
        </p:spPr>
      </p:pic>
      <p:pic>
        <p:nvPicPr>
          <p:cNvPr id="24" name="Grafika 23" descr="Mikroskop kontur">
            <a:extLst>
              <a:ext uri="{FF2B5EF4-FFF2-40B4-BE49-F238E27FC236}">
                <a16:creationId xmlns:a16="http://schemas.microsoft.com/office/drawing/2014/main" id="{74CD83FF-4391-C627-32B2-89DAAB81646E}"/>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726260" y="4030955"/>
            <a:ext cx="1958955" cy="1958955"/>
          </a:xfrm>
          <a:prstGeom prst="rect">
            <a:avLst/>
          </a:prstGeom>
        </p:spPr>
      </p:pic>
    </p:spTree>
    <p:extLst>
      <p:ext uri="{BB962C8B-B14F-4D97-AF65-F5344CB8AC3E}">
        <p14:creationId xmlns:p14="http://schemas.microsoft.com/office/powerpoint/2010/main" val="403247726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4CBBC0-19B5-1221-B75A-57B8A91BF24E}"/>
              </a:ext>
            </a:extLst>
          </p:cNvPr>
          <p:cNvSpPr>
            <a:spLocks noGrp="1"/>
          </p:cNvSpPr>
          <p:nvPr>
            <p:ph type="title"/>
          </p:nvPr>
        </p:nvSpPr>
        <p:spPr>
          <a:xfrm>
            <a:off x="7821163" y="36736"/>
            <a:ext cx="3961368" cy="1422400"/>
          </a:xfrm>
        </p:spPr>
        <p:txBody>
          <a:bodyPr anchor="b">
            <a:normAutofit/>
          </a:bodyPr>
          <a:lstStyle/>
          <a:p>
            <a:r>
              <a:rPr lang="pl-PL" dirty="0" err="1"/>
              <a:t>Academic</a:t>
            </a:r>
            <a:r>
              <a:rPr lang="pl-PL" dirty="0"/>
              <a:t> </a:t>
            </a:r>
            <a:r>
              <a:rPr lang="pl-PL" dirty="0" err="1"/>
              <a:t>texts</a:t>
            </a:r>
            <a:endParaRPr lang="pl-PL" dirty="0"/>
          </a:p>
        </p:txBody>
      </p:sp>
      <p:graphicFrame>
        <p:nvGraphicFramePr>
          <p:cNvPr id="14" name="Symbol zastępczy zawartości 13">
            <a:extLst>
              <a:ext uri="{FF2B5EF4-FFF2-40B4-BE49-F238E27FC236}">
                <a16:creationId xmlns:a16="http://schemas.microsoft.com/office/drawing/2014/main" id="{46C37EFE-5ABE-8E00-E0DF-F58B59AA7837}"/>
              </a:ext>
            </a:extLst>
          </p:cNvPr>
          <p:cNvGraphicFramePr>
            <a:graphicFrameLocks noGrp="1"/>
          </p:cNvGraphicFramePr>
          <p:nvPr>
            <p:ph idx="1"/>
            <p:extLst>
              <p:ext uri="{D42A27DB-BD31-4B8C-83A1-F6EECF244321}">
                <p14:modId xmlns:p14="http://schemas.microsoft.com/office/powerpoint/2010/main" val="2329742666"/>
              </p:ext>
            </p:extLst>
          </p:nvPr>
        </p:nvGraphicFramePr>
        <p:xfrm>
          <a:off x="508000" y="482600"/>
          <a:ext cx="6602413" cy="5842000"/>
        </p:xfrm>
        <a:graphic>
          <a:graphicData uri="http://schemas.openxmlformats.org/drawingml/2006/chart">
            <c:chart xmlns:c="http://schemas.openxmlformats.org/drawingml/2006/chart" xmlns:r="http://schemas.openxmlformats.org/officeDocument/2006/relationships" r:id="rId2"/>
          </a:graphicData>
        </a:graphic>
      </p:graphicFrame>
      <p:sp>
        <p:nvSpPr>
          <p:cNvPr id="3" name="Symbol zastępczy zawartości 2">
            <a:extLst>
              <a:ext uri="{FF2B5EF4-FFF2-40B4-BE49-F238E27FC236}">
                <a16:creationId xmlns:a16="http://schemas.microsoft.com/office/drawing/2014/main" id="{74F6613E-5C7C-BB71-1E4E-AAC746F0A9A1}"/>
              </a:ext>
            </a:extLst>
          </p:cNvPr>
          <p:cNvSpPr>
            <a:spLocks noGrp="1"/>
          </p:cNvSpPr>
          <p:nvPr>
            <p:ph type="body" sz="half" idx="2"/>
          </p:nvPr>
        </p:nvSpPr>
        <p:spPr>
          <a:xfrm>
            <a:off x="7840308" y="1722710"/>
            <a:ext cx="4158759" cy="4267200"/>
          </a:xfrm>
        </p:spPr>
        <p:txBody>
          <a:bodyPr anchor="t">
            <a:normAutofit/>
          </a:bodyPr>
          <a:lstStyle/>
          <a:p>
            <a:pPr algn="just"/>
            <a:r>
              <a:rPr lang="en-GB" sz="1900" b="1" dirty="0">
                <a:effectLst/>
                <a:latin typeface="Calibri" panose="020F0502020204030204" pitchFamily="34" charset="0"/>
                <a:ea typeface="Times New Roman" panose="02020603050405020304" pitchFamily="18" charset="0"/>
                <a:cs typeface="Times New Roman" panose="02020603050405020304" pitchFamily="18" charset="0"/>
              </a:rPr>
              <a:t>Time spent on translation </a:t>
            </a:r>
            <a:endParaRPr lang="pl-PL" sz="1900" dirty="0">
              <a:effectLst/>
              <a:latin typeface="Times New Roman" panose="02020603050405020304" pitchFamily="18" charset="0"/>
              <a:ea typeface="Times New Roman" panose="02020603050405020304" pitchFamily="18" charset="0"/>
            </a:endParaRPr>
          </a:p>
          <a:p>
            <a:pPr algn="just"/>
            <a:r>
              <a:rPr lang="en-GB" sz="1500" dirty="0">
                <a:effectLst/>
                <a:latin typeface="Calibri" panose="020F0502020204030204" pitchFamily="34" charset="0"/>
                <a:ea typeface="Times New Roman" panose="02020603050405020304" pitchFamily="18" charset="0"/>
                <a:cs typeface="Times New Roman" panose="02020603050405020304" pitchFamily="18" charset="0"/>
              </a:rPr>
              <a:t>The first text</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for 1000 words</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CAT </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4 h</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 30 min</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(100%), MT </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2 h 40 min.(60%), AI – 3 h (80%). </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 </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The second text</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for 1000 words</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CAT – 2 h</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 30 min</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(100%), MT – 1 h 50 min (71%), AI – 2 h (85%). </a:t>
            </a:r>
            <a:endParaRPr lang="pl-PL" sz="1500" dirty="0">
              <a:effectLst/>
              <a:latin typeface="Times New Roman" panose="02020603050405020304" pitchFamily="18" charset="0"/>
              <a:ea typeface="Times New Roman" panose="02020603050405020304" pitchFamily="18" charset="0"/>
            </a:endParaRPr>
          </a:p>
          <a:p>
            <a:pPr algn="just"/>
            <a:r>
              <a:rPr lang="en-GB" sz="1500" dirty="0">
                <a:effectLst/>
                <a:latin typeface="Calibri" panose="020F0502020204030204" pitchFamily="34" charset="0"/>
                <a:ea typeface="Times New Roman" panose="02020603050405020304" pitchFamily="18" charset="0"/>
                <a:cs typeface="Times New Roman" panose="02020603050405020304" pitchFamily="18" charset="0"/>
              </a:rPr>
              <a:t>The CAT method, as in the previous examples, took most time. The shortest time was achieved using the MT method.</a:t>
            </a:r>
            <a:endParaRPr lang="pl-PL" sz="1500" dirty="0">
              <a:effectLst/>
              <a:latin typeface="Times New Roman" panose="02020603050405020304" pitchFamily="18" charset="0"/>
              <a:ea typeface="Times New Roman" panose="02020603050405020304" pitchFamily="18" charset="0"/>
            </a:endParaRPr>
          </a:p>
          <a:p>
            <a:pPr algn="just"/>
            <a:r>
              <a:rPr lang="en-GB" sz="1900" b="1" dirty="0">
                <a:effectLst/>
                <a:latin typeface="Calibri" panose="020F0502020204030204" pitchFamily="34" charset="0"/>
                <a:ea typeface="Times New Roman" panose="02020603050405020304" pitchFamily="18" charset="0"/>
                <a:cs typeface="Times New Roman" panose="02020603050405020304" pitchFamily="18" charset="0"/>
              </a:rPr>
              <a:t>Quality of translation</a:t>
            </a:r>
            <a:endParaRPr lang="pl-PL" sz="1900" dirty="0">
              <a:effectLst/>
              <a:latin typeface="Times New Roman" panose="02020603050405020304" pitchFamily="18" charset="0"/>
              <a:ea typeface="Times New Roman" panose="02020603050405020304" pitchFamily="18" charset="0"/>
            </a:endParaRPr>
          </a:p>
          <a:p>
            <a:pPr algn="just"/>
            <a:r>
              <a:rPr lang="en-GB" sz="1500" dirty="0">
                <a:effectLst/>
                <a:latin typeface="Calibri" panose="020F0502020204030204" pitchFamily="34" charset="0"/>
                <a:ea typeface="Times New Roman" panose="02020603050405020304" pitchFamily="18" charset="0"/>
                <a:cs typeface="Times New Roman" panose="02020603050405020304" pitchFamily="18" charset="0"/>
              </a:rPr>
              <a:t>Translation of academic works requires precision and preservation of the author’s intentions. Two texts were translated. The study showed that the CAT method achieved the highest level of accuracy and </a:t>
            </a:r>
            <a:r>
              <a:rPr lang="pl-PL" sz="1500" dirty="0" err="1">
                <a:effectLst/>
                <a:latin typeface="Calibri" panose="020F0502020204030204" pitchFamily="34" charset="0"/>
                <a:ea typeface="Times New Roman" panose="02020603050405020304" pitchFamily="18" charset="0"/>
                <a:cs typeface="Times New Roman" panose="02020603050405020304" pitchFamily="18" charset="0"/>
              </a:rPr>
              <a:t>its</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lowest level was noticed in AI translation. The MT method ensures good quality of work.</a:t>
            </a:r>
            <a:endParaRPr lang="pl-PL" sz="1500" dirty="0">
              <a:effectLst/>
              <a:latin typeface="Times New Roman" panose="02020603050405020304" pitchFamily="18" charset="0"/>
              <a:ea typeface="Times New Roman" panose="02020603050405020304" pitchFamily="18" charset="0"/>
            </a:endParaRPr>
          </a:p>
        </p:txBody>
      </p:sp>
      <p:pic>
        <p:nvPicPr>
          <p:cNvPr id="15" name="Obraz 14" descr="Obraz zawierający zrzut ekranu, Grafika, design&#10;&#10;Opis wygenerowany automatycznie">
            <a:extLst>
              <a:ext uri="{FF2B5EF4-FFF2-40B4-BE49-F238E27FC236}">
                <a16:creationId xmlns:a16="http://schemas.microsoft.com/office/drawing/2014/main" id="{CE21C4FD-E65A-5772-B8EB-2C4AF7F394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0993" y="5989910"/>
            <a:ext cx="2297900" cy="831354"/>
          </a:xfrm>
          <a:prstGeom prst="rect">
            <a:avLst/>
          </a:prstGeom>
        </p:spPr>
      </p:pic>
    </p:spTree>
    <p:extLst>
      <p:ext uri="{BB962C8B-B14F-4D97-AF65-F5344CB8AC3E}">
        <p14:creationId xmlns:p14="http://schemas.microsoft.com/office/powerpoint/2010/main" val="3642574825"/>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4CBBC0-19B5-1221-B75A-57B8A91BF24E}"/>
              </a:ext>
            </a:extLst>
          </p:cNvPr>
          <p:cNvSpPr>
            <a:spLocks noGrp="1"/>
          </p:cNvSpPr>
          <p:nvPr>
            <p:ph type="title"/>
          </p:nvPr>
        </p:nvSpPr>
        <p:spPr>
          <a:xfrm>
            <a:off x="914688" y="116632"/>
            <a:ext cx="10360501" cy="1219200"/>
          </a:xfrm>
        </p:spPr>
        <p:txBody>
          <a:bodyPr/>
          <a:lstStyle/>
          <a:p>
            <a:r>
              <a:rPr lang="pl-PL" dirty="0" err="1"/>
              <a:t>Academic</a:t>
            </a:r>
            <a:r>
              <a:rPr lang="pl-PL" dirty="0"/>
              <a:t> </a:t>
            </a:r>
            <a:r>
              <a:rPr lang="pl-PL" dirty="0" err="1"/>
              <a:t>texts</a:t>
            </a:r>
            <a:endParaRPr lang="pl-PL" dirty="0"/>
          </a:p>
        </p:txBody>
      </p:sp>
      <p:sp>
        <p:nvSpPr>
          <p:cNvPr id="3" name="Symbol zastępczy zawartości 2">
            <a:extLst>
              <a:ext uri="{FF2B5EF4-FFF2-40B4-BE49-F238E27FC236}">
                <a16:creationId xmlns:a16="http://schemas.microsoft.com/office/drawing/2014/main" id="{74F6613E-5C7C-BB71-1E4E-AAC746F0A9A1}"/>
              </a:ext>
            </a:extLst>
          </p:cNvPr>
          <p:cNvSpPr>
            <a:spLocks noGrp="1"/>
          </p:cNvSpPr>
          <p:nvPr>
            <p:ph idx="1"/>
          </p:nvPr>
        </p:nvSpPr>
        <p:spPr>
          <a:xfrm>
            <a:off x="914161" y="1484784"/>
            <a:ext cx="10360501" cy="4470400"/>
          </a:xfrm>
        </p:spPr>
        <p:txBody>
          <a:bodyPr>
            <a:noAutofit/>
          </a:bodyPr>
          <a:lstStyle/>
          <a:p>
            <a:pPr>
              <a:lnSpc>
                <a:spcPct val="107000"/>
              </a:lnSpc>
              <a:spcBef>
                <a:spcPts val="600"/>
              </a:spcBef>
              <a:spcAft>
                <a:spcPts val="800"/>
              </a:spcAft>
            </a:pPr>
            <a:r>
              <a:rPr lang="en-GB" sz="1900" b="1" kern="100" dirty="0">
                <a:effectLst/>
                <a:latin typeface="Calibri" panose="020F0502020204030204" pitchFamily="34" charset="0"/>
                <a:ea typeface="Calibri" panose="020F0502020204030204" pitchFamily="34" charset="0"/>
                <a:cs typeface="Times New Roman" panose="02020603050405020304" pitchFamily="18" charset="0"/>
              </a:rPr>
              <a:t>Advantages/disadvantages </a:t>
            </a:r>
            <a:endParaRPr lang="pl-PL" sz="1900" kern="1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lgn="just">
              <a:buNone/>
            </a:pP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The CAT and MT methods </a:t>
            </a:r>
            <a:r>
              <a:rPr lang="pl-PL" sz="1500" dirty="0" err="1">
                <a:effectLst/>
                <a:latin typeface="Calibri" panose="020F0502020204030204" pitchFamily="34" charset="0"/>
                <a:ea typeface="Times New Roman" panose="02020603050405020304" pitchFamily="18" charset="0"/>
                <a:cs typeface="Times New Roman" panose="02020603050405020304" pitchFamily="18" charset="0"/>
              </a:rPr>
              <a:t>encompass</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specialist terminology and academic syntax, which is reflected in the consistency with the source documents. In the AI method, the translation was less accurate, it did not follow the style of scientific language. </a:t>
            </a:r>
            <a:endParaRPr lang="pl-PL" sz="1500" dirty="0">
              <a:effectLst/>
              <a:latin typeface="Times New Roman" panose="02020603050405020304" pitchFamily="18" charset="0"/>
              <a:ea typeface="Times New Roman" panose="02020603050405020304" pitchFamily="18" charset="0"/>
            </a:endParaRPr>
          </a:p>
          <a:p>
            <a:pPr marL="0" indent="0" algn="just">
              <a:lnSpc>
                <a:spcPct val="107000"/>
              </a:lnSpc>
              <a:spcAft>
                <a:spcPts val="800"/>
              </a:spcAft>
              <a:buNone/>
            </a:pPr>
            <a:r>
              <a:rPr lang="en-GB" sz="1500" kern="100" dirty="0">
                <a:effectLst/>
                <a:latin typeface="Calibri" panose="020F0502020204030204" pitchFamily="34" charset="0"/>
                <a:ea typeface="Calibri" panose="020F0502020204030204" pitchFamily="34" charset="0"/>
                <a:cs typeface="Times New Roman" panose="02020603050405020304" pitchFamily="18" charset="0"/>
              </a:rPr>
              <a:t>It is well known that we deal with new words appearing in everyday and specialist language. Many words</a:t>
            </a:r>
            <a:r>
              <a:rPr lang="pl-PL" sz="1500" kern="100" dirty="0">
                <a:effectLst/>
                <a:latin typeface="Calibri" panose="020F0502020204030204" pitchFamily="34" charset="0"/>
                <a:ea typeface="Calibri" panose="020F0502020204030204" pitchFamily="34" charset="0"/>
                <a:cs typeface="Times New Roman" panose="02020603050405020304" pitchFamily="18" charset="0"/>
              </a:rPr>
              <a:t> </a:t>
            </a:r>
            <a:r>
              <a:rPr lang="pl-PL" sz="1500" kern="100" dirty="0" err="1">
                <a:effectLst/>
                <a:latin typeface="Calibri" panose="020F0502020204030204" pitchFamily="34" charset="0"/>
                <a:ea typeface="Calibri" panose="020F0502020204030204" pitchFamily="34" charset="0"/>
                <a:cs typeface="Times New Roman" panose="02020603050405020304" pitchFamily="18" charset="0"/>
              </a:rPr>
              <a:t>derived</a:t>
            </a:r>
            <a:r>
              <a:rPr lang="pl-PL" sz="1500" kern="100" dirty="0">
                <a:effectLst/>
                <a:latin typeface="Calibri" panose="020F0502020204030204" pitchFamily="34" charset="0"/>
                <a:ea typeface="Calibri" panose="020F0502020204030204" pitchFamily="34" charset="0"/>
                <a:cs typeface="Times New Roman" panose="02020603050405020304" pitchFamily="18" charset="0"/>
              </a:rPr>
              <a:t> </a:t>
            </a:r>
            <a:r>
              <a:rPr lang="en-GB" sz="1500" kern="100" dirty="0">
                <a:effectLst/>
                <a:latin typeface="Calibri" panose="020F0502020204030204" pitchFamily="34" charset="0"/>
                <a:ea typeface="Calibri" panose="020F0502020204030204" pitchFamily="34" charset="0"/>
                <a:cs typeface="Times New Roman" panose="02020603050405020304" pitchFamily="18" charset="0"/>
              </a:rPr>
              <a:t>from English or Latin are used by professionals</a:t>
            </a:r>
            <a:r>
              <a:rPr lang="pl-PL" sz="1500" kern="100" dirty="0">
                <a:effectLst/>
                <a:latin typeface="Calibri" panose="020F0502020204030204" pitchFamily="34" charset="0"/>
                <a:ea typeface="Calibri" panose="020F0502020204030204" pitchFamily="34" charset="0"/>
                <a:cs typeface="Times New Roman" panose="02020603050405020304" pitchFamily="18" charset="0"/>
              </a:rPr>
              <a:t> </a:t>
            </a:r>
            <a:r>
              <a:rPr lang="pl-PL" sz="1500" kern="100" dirty="0" err="1">
                <a:effectLst/>
                <a:latin typeface="Calibri" panose="020F0502020204030204" pitchFamily="34" charset="0"/>
                <a:ea typeface="Calibri" panose="020F0502020204030204" pitchFamily="34" charset="0"/>
                <a:cs typeface="Times New Roman" panose="02020603050405020304" pitchFamily="18" charset="0"/>
              </a:rPr>
              <a:t>without</a:t>
            </a:r>
            <a:r>
              <a:rPr lang="pl-PL" sz="1500" kern="100" dirty="0">
                <a:effectLst/>
                <a:latin typeface="Calibri" panose="020F0502020204030204" pitchFamily="34" charset="0"/>
                <a:ea typeface="Calibri" panose="020F0502020204030204" pitchFamily="34" charset="0"/>
                <a:cs typeface="Times New Roman" panose="02020603050405020304" pitchFamily="18" charset="0"/>
              </a:rPr>
              <a:t> </a:t>
            </a:r>
            <a:r>
              <a:rPr lang="pl-PL" sz="1500" kern="100" dirty="0" err="1">
                <a:effectLst/>
                <a:latin typeface="Calibri" panose="020F0502020204030204" pitchFamily="34" charset="0"/>
                <a:ea typeface="Calibri" panose="020F0502020204030204" pitchFamily="34" charset="0"/>
                <a:cs typeface="Times New Roman" panose="02020603050405020304" pitchFamily="18" charset="0"/>
              </a:rPr>
              <a:t>any</a:t>
            </a:r>
            <a:r>
              <a:rPr lang="pl-PL" sz="1500" kern="100" dirty="0">
                <a:effectLst/>
                <a:latin typeface="Calibri" panose="020F0502020204030204" pitchFamily="34" charset="0"/>
                <a:ea typeface="Calibri" panose="020F0502020204030204" pitchFamily="34" charset="0"/>
                <a:cs typeface="Times New Roman" panose="02020603050405020304" pitchFamily="18" charset="0"/>
              </a:rPr>
              <a:t> </a:t>
            </a:r>
            <a:r>
              <a:rPr lang="pl-PL" sz="1500" kern="100" dirty="0" err="1">
                <a:effectLst/>
                <a:latin typeface="Calibri" panose="020F0502020204030204" pitchFamily="34" charset="0"/>
                <a:ea typeface="Calibri" panose="020F0502020204030204" pitchFamily="34" charset="0"/>
                <a:cs typeface="Times New Roman" panose="02020603050405020304" pitchFamily="18" charset="0"/>
              </a:rPr>
              <a:t>issues</a:t>
            </a:r>
            <a:r>
              <a:rPr lang="pl-PL" sz="1500" kern="100" dirty="0">
                <a:latin typeface="Calibri" panose="020F0502020204030204" pitchFamily="34" charset="0"/>
                <a:ea typeface="Calibri" panose="020F0502020204030204" pitchFamily="34" charset="0"/>
                <a:cs typeface="Times New Roman" panose="02020603050405020304" pitchFamily="18" charset="0"/>
              </a:rPr>
              <a:t> but </a:t>
            </a:r>
            <a:r>
              <a:rPr lang="pl-PL" sz="1500" kern="100" dirty="0" err="1">
                <a:latin typeface="Calibri" panose="020F0502020204030204" pitchFamily="34" charset="0"/>
                <a:ea typeface="Calibri" panose="020F0502020204030204" pitchFamily="34" charset="0"/>
                <a:cs typeface="Times New Roman" panose="02020603050405020304" pitchFamily="18" charset="0"/>
              </a:rPr>
              <a:t>some</a:t>
            </a:r>
            <a:r>
              <a:rPr lang="pl-PL" sz="1500" kern="100" dirty="0">
                <a:latin typeface="Calibri" panose="020F0502020204030204" pitchFamily="34" charset="0"/>
                <a:ea typeface="Calibri" panose="020F0502020204030204" pitchFamily="34" charset="0"/>
                <a:cs typeface="Times New Roman" panose="02020603050405020304" pitchFamily="18" charset="0"/>
              </a:rPr>
              <a:t>, for </a:t>
            </a:r>
            <a:r>
              <a:rPr lang="pl-PL" sz="1500" kern="100" dirty="0" err="1">
                <a:latin typeface="Calibri" panose="020F0502020204030204" pitchFamily="34" charset="0"/>
                <a:ea typeface="Calibri" panose="020F0502020204030204" pitchFamily="34" charset="0"/>
                <a:cs typeface="Times New Roman" panose="02020603050405020304" pitchFamily="18" charset="0"/>
              </a:rPr>
              <a:t>instance</a:t>
            </a:r>
            <a:r>
              <a:rPr lang="pl-PL" sz="1500" kern="100" dirty="0">
                <a:latin typeface="Calibri" panose="020F0502020204030204" pitchFamily="34" charset="0"/>
                <a:ea typeface="Calibri" panose="020F0502020204030204" pitchFamily="34" charset="0"/>
                <a:cs typeface="Times New Roman" panose="02020603050405020304" pitchFamily="18" charset="0"/>
              </a:rPr>
              <a:t>, </a:t>
            </a:r>
            <a:r>
              <a:rPr lang="en-GB" sz="1500" kern="100" dirty="0">
                <a:effectLst/>
                <a:latin typeface="Calibri" panose="020F0502020204030204" pitchFamily="34" charset="0"/>
                <a:ea typeface="Calibri" panose="020F0502020204030204" pitchFamily="34" charset="0"/>
                <a:cs typeface="Times New Roman" panose="02020603050405020304" pitchFamily="18" charset="0"/>
              </a:rPr>
              <a:t>the word </a:t>
            </a:r>
            <a:r>
              <a:rPr lang="en-GB" sz="1500" i="1" kern="100" dirty="0" err="1">
                <a:effectLst/>
                <a:latin typeface="Calibri" panose="020F0502020204030204" pitchFamily="34" charset="0"/>
                <a:ea typeface="Calibri" panose="020F0502020204030204" pitchFamily="34" charset="0"/>
                <a:cs typeface="Times New Roman" panose="02020603050405020304" pitchFamily="18" charset="0"/>
              </a:rPr>
              <a:t>randomizacja</a:t>
            </a:r>
            <a:r>
              <a:rPr lang="en-GB" sz="1500" kern="100" dirty="0">
                <a:effectLst/>
                <a:latin typeface="Calibri" panose="020F0502020204030204" pitchFamily="34" charset="0"/>
                <a:ea typeface="Calibri" panose="020F0502020204030204" pitchFamily="34" charset="0"/>
                <a:cs typeface="Times New Roman" panose="02020603050405020304" pitchFamily="18" charset="0"/>
              </a:rPr>
              <a:t> (ang. randomization, random selection</a:t>
            </a:r>
            <a:r>
              <a:rPr lang="pl-PL" sz="1500" kern="100" dirty="0">
                <a:effectLst/>
                <a:latin typeface="Calibri" panose="020F0502020204030204" pitchFamily="34" charset="0"/>
                <a:ea typeface="Calibri" panose="020F0502020204030204" pitchFamily="34" charset="0"/>
                <a:cs typeface="Times New Roman" panose="02020603050405020304" pitchFamily="18" charset="0"/>
              </a:rPr>
              <a:t>) in </a:t>
            </a:r>
            <a:r>
              <a:rPr lang="pl-PL" sz="1500" kern="100" dirty="0" err="1">
                <a:effectLst/>
                <a:latin typeface="Calibri" panose="020F0502020204030204" pitchFamily="34" charset="0"/>
                <a:ea typeface="Calibri" panose="020F0502020204030204" pitchFamily="34" charset="0"/>
                <a:cs typeface="Times New Roman" panose="02020603050405020304" pitchFamily="18" charset="0"/>
              </a:rPr>
              <a:t>clinical</a:t>
            </a:r>
            <a:r>
              <a:rPr lang="pl-PL" sz="1500" kern="100" dirty="0">
                <a:effectLst/>
                <a:latin typeface="Calibri" panose="020F0502020204030204" pitchFamily="34" charset="0"/>
                <a:ea typeface="Calibri" panose="020F0502020204030204" pitchFamily="34" charset="0"/>
                <a:cs typeface="Times New Roman" panose="02020603050405020304" pitchFamily="18" charset="0"/>
              </a:rPr>
              <a:t> </a:t>
            </a:r>
            <a:r>
              <a:rPr lang="pl-PL" sz="1500" kern="100" dirty="0" err="1">
                <a:effectLst/>
                <a:latin typeface="Calibri" panose="020F0502020204030204" pitchFamily="34" charset="0"/>
                <a:ea typeface="Calibri" panose="020F0502020204030204" pitchFamily="34" charset="0"/>
                <a:cs typeface="Times New Roman" panose="02020603050405020304" pitchFamily="18" charset="0"/>
              </a:rPr>
              <a:t>trials</a:t>
            </a:r>
            <a:r>
              <a:rPr lang="pl-PL" sz="1500" kern="100" dirty="0">
                <a:effectLst/>
                <a:latin typeface="Calibri" panose="020F0502020204030204" pitchFamily="34" charset="0"/>
                <a:ea typeface="Calibri" panose="020F0502020204030204" pitchFamily="34" charset="0"/>
                <a:cs typeface="Times New Roman" panose="02020603050405020304" pitchFamily="18" charset="0"/>
              </a:rPr>
              <a:t>, is</a:t>
            </a:r>
            <a:r>
              <a:rPr lang="en-GB" sz="1500" kern="100" dirty="0">
                <a:effectLst/>
                <a:latin typeface="Calibri" panose="020F0502020204030204" pitchFamily="34" charset="0"/>
                <a:ea typeface="Calibri" panose="020F0502020204030204" pitchFamily="34" charset="0"/>
                <a:cs typeface="Times New Roman" panose="02020603050405020304" pitchFamily="18" charset="0"/>
              </a:rPr>
              <a:t> rejected and treated as </a:t>
            </a:r>
            <a:r>
              <a:rPr lang="en-GB" sz="1500" kern="100" dirty="0">
                <a:latin typeface="Calibri" panose="020F0502020204030204" pitchFamily="34" charset="0"/>
                <a:ea typeface="Calibri" panose="020F0502020204030204" pitchFamily="34" charset="0"/>
                <a:cs typeface="Times New Roman" panose="02020603050405020304" pitchFamily="18" charset="0"/>
              </a:rPr>
              <a:t>incorrect</a:t>
            </a:r>
            <a:r>
              <a:rPr lang="pl-PL" sz="1500" kern="100" dirty="0">
                <a:latin typeface="Calibri" panose="020F0502020204030204" pitchFamily="34" charset="0"/>
                <a:ea typeface="Calibri" panose="020F0502020204030204" pitchFamily="34" charset="0"/>
                <a:cs typeface="Times New Roman" panose="02020603050405020304" pitchFamily="18" charset="0"/>
              </a:rPr>
              <a:t> </a:t>
            </a:r>
            <a:r>
              <a:rPr lang="en-GB" sz="1500" kern="100" dirty="0">
                <a:latin typeface="Calibri" panose="020F0502020204030204" pitchFamily="34" charset="0"/>
                <a:ea typeface="Calibri" panose="020F0502020204030204" pitchFamily="34" charset="0"/>
                <a:cs typeface="Times New Roman" panose="02020603050405020304" pitchFamily="18" charset="0"/>
              </a:rPr>
              <a:t>by some scientists in Poland. </a:t>
            </a:r>
            <a:r>
              <a:rPr lang="pl-PL" sz="1500" kern="100" dirty="0">
                <a:effectLst/>
                <a:latin typeface="Calibri" panose="020F0502020204030204" pitchFamily="34" charset="0"/>
                <a:ea typeface="Calibri" panose="020F0502020204030204" pitchFamily="34" charset="0"/>
                <a:cs typeface="Times New Roman" panose="02020603050405020304" pitchFamily="18" charset="0"/>
              </a:rPr>
              <a:t>With the </a:t>
            </a:r>
            <a:r>
              <a:rPr lang="pl-PL" sz="1500" kern="100" dirty="0" err="1">
                <a:effectLst/>
                <a:latin typeface="Calibri" panose="020F0502020204030204" pitchFamily="34" charset="0"/>
                <a:ea typeface="Calibri" panose="020F0502020204030204" pitchFamily="34" charset="0"/>
                <a:cs typeface="Times New Roman" panose="02020603050405020304" pitchFamily="18" charset="0"/>
              </a:rPr>
              <a:t>help</a:t>
            </a:r>
            <a:r>
              <a:rPr lang="pl-PL" sz="1500" kern="100" dirty="0">
                <a:effectLst/>
                <a:latin typeface="Calibri" panose="020F0502020204030204" pitchFamily="34" charset="0"/>
                <a:ea typeface="Calibri" panose="020F0502020204030204" pitchFamily="34" charset="0"/>
                <a:cs typeface="Times New Roman" panose="02020603050405020304" pitchFamily="18" charset="0"/>
              </a:rPr>
              <a:t> of CAT</a:t>
            </a:r>
            <a:r>
              <a:rPr lang="en-GB" sz="1500" kern="100" dirty="0">
                <a:effectLst/>
                <a:latin typeface="Calibri" panose="020F0502020204030204" pitchFamily="34" charset="0"/>
                <a:ea typeface="Calibri" panose="020F0502020204030204" pitchFamily="34" charset="0"/>
                <a:cs typeface="Times New Roman" panose="02020603050405020304" pitchFamily="18" charset="0"/>
              </a:rPr>
              <a:t>, we can use scientific terms with greater attention and take into account the scope of their application. The same can be achieved in the MT and AI, but the AI method does not use the previous work</a:t>
            </a:r>
            <a:r>
              <a:rPr lang="pl-PL" sz="1500" kern="100" dirty="0">
                <a:effectLst/>
                <a:latin typeface="Calibri" panose="020F0502020204030204" pitchFamily="34" charset="0"/>
                <a:ea typeface="Calibri" panose="020F0502020204030204" pitchFamily="34" charset="0"/>
                <a:cs typeface="Times New Roman" panose="02020603050405020304" pitchFamily="18" charset="0"/>
              </a:rPr>
              <a:t>s</a:t>
            </a:r>
            <a:r>
              <a:rPr lang="en-GB" sz="1500" kern="100" dirty="0">
                <a:effectLst/>
                <a:latin typeface="Calibri" panose="020F0502020204030204" pitchFamily="34" charset="0"/>
                <a:ea typeface="Calibri" panose="020F0502020204030204" pitchFamily="34" charset="0"/>
                <a:cs typeface="Times New Roman" panose="02020603050405020304" pitchFamily="18" charset="0"/>
              </a:rPr>
              <a:t> of the translator when </a:t>
            </a:r>
            <a:r>
              <a:rPr lang="pl-PL" sz="1500" kern="100" dirty="0" err="1">
                <a:effectLst/>
                <a:latin typeface="Calibri" panose="020F0502020204030204" pitchFamily="34" charset="0"/>
                <a:ea typeface="Calibri" panose="020F0502020204030204" pitchFamily="34" charset="0"/>
                <a:cs typeface="Times New Roman" panose="02020603050405020304" pitchFamily="18" charset="0"/>
              </a:rPr>
              <a:t>handling</a:t>
            </a:r>
            <a:r>
              <a:rPr lang="en-GB" sz="1500" kern="100" dirty="0">
                <a:effectLst/>
                <a:latin typeface="Calibri" panose="020F0502020204030204" pitchFamily="34" charset="0"/>
                <a:ea typeface="Calibri" panose="020F0502020204030204" pitchFamily="34" charset="0"/>
                <a:cs typeface="Times New Roman" panose="02020603050405020304" pitchFamily="18" charset="0"/>
              </a:rPr>
              <a:t> a given concept. This is a weakness of the method compared to CAT and MT.</a:t>
            </a:r>
            <a:endParaRPr lang="pl-PL" sz="1500" kern="1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Obraz 3" descr="Obraz zawierający zrzut ekranu, Grafika, design&#10;&#10;Opis wygenerowany automatycznie">
            <a:extLst>
              <a:ext uri="{FF2B5EF4-FFF2-40B4-BE49-F238E27FC236}">
                <a16:creationId xmlns:a16="http://schemas.microsoft.com/office/drawing/2014/main" id="{2631AF28-0A72-5CA6-8881-A20537C634E4}"/>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820993" y="5989910"/>
            <a:ext cx="2297900" cy="831354"/>
          </a:xfrm>
          <a:prstGeom prst="rect">
            <a:avLst/>
          </a:prstGeom>
        </p:spPr>
      </p:pic>
      <p:pic>
        <p:nvPicPr>
          <p:cNvPr id="5" name="Grafika 4" descr="Lekarz samic z wypełnieniem pełnym">
            <a:extLst>
              <a:ext uri="{FF2B5EF4-FFF2-40B4-BE49-F238E27FC236}">
                <a16:creationId xmlns:a16="http://schemas.microsoft.com/office/drawing/2014/main" id="{320CB559-1F60-56E2-0393-9FB097C1B0A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139174" y="4653136"/>
            <a:ext cx="2072674" cy="2072674"/>
          </a:xfrm>
          <a:prstGeom prst="rect">
            <a:avLst/>
          </a:prstGeom>
        </p:spPr>
      </p:pic>
      <p:pic>
        <p:nvPicPr>
          <p:cNvPr id="6" name="Grafika 5" descr="bakteria kontur">
            <a:extLst>
              <a:ext uri="{FF2B5EF4-FFF2-40B4-BE49-F238E27FC236}">
                <a16:creationId xmlns:a16="http://schemas.microsoft.com/office/drawing/2014/main" id="{664F59C8-12BF-12E8-5992-5DFF8069338A}"/>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6094411" y="4293096"/>
            <a:ext cx="914400" cy="914400"/>
          </a:xfrm>
          <a:prstGeom prst="rect">
            <a:avLst/>
          </a:prstGeom>
        </p:spPr>
      </p:pic>
    </p:spTree>
    <p:extLst>
      <p:ext uri="{BB962C8B-B14F-4D97-AF65-F5344CB8AC3E}">
        <p14:creationId xmlns:p14="http://schemas.microsoft.com/office/powerpoint/2010/main" val="656542463"/>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ytuł 1">
            <a:extLst>
              <a:ext uri="{FF2B5EF4-FFF2-40B4-BE49-F238E27FC236}">
                <a16:creationId xmlns:a16="http://schemas.microsoft.com/office/drawing/2014/main" id="{614CBBC0-19B5-1221-B75A-57B8A91BF24E}"/>
              </a:ext>
            </a:extLst>
          </p:cNvPr>
          <p:cNvSpPr>
            <a:spLocks noGrp="1"/>
          </p:cNvSpPr>
          <p:nvPr>
            <p:ph type="title"/>
          </p:nvPr>
        </p:nvSpPr>
        <p:spPr>
          <a:xfrm>
            <a:off x="7821163" y="36736"/>
            <a:ext cx="3961368" cy="1422400"/>
          </a:xfrm>
        </p:spPr>
        <p:txBody>
          <a:bodyPr anchor="b">
            <a:normAutofit/>
          </a:bodyPr>
          <a:lstStyle/>
          <a:p>
            <a:r>
              <a:rPr lang="pl-PL" dirty="0"/>
              <a:t>Technical </a:t>
            </a:r>
            <a:r>
              <a:rPr lang="pl-PL" dirty="0" err="1"/>
              <a:t>texts</a:t>
            </a:r>
            <a:endParaRPr lang="pl-PL" dirty="0"/>
          </a:p>
        </p:txBody>
      </p:sp>
      <p:graphicFrame>
        <p:nvGraphicFramePr>
          <p:cNvPr id="14" name="Symbol zastępczy zawartości 13">
            <a:extLst>
              <a:ext uri="{FF2B5EF4-FFF2-40B4-BE49-F238E27FC236}">
                <a16:creationId xmlns:a16="http://schemas.microsoft.com/office/drawing/2014/main" id="{46C37EFE-5ABE-8E00-E0DF-F58B59AA7837}"/>
              </a:ext>
            </a:extLst>
          </p:cNvPr>
          <p:cNvGraphicFramePr>
            <a:graphicFrameLocks noGrp="1"/>
          </p:cNvGraphicFramePr>
          <p:nvPr>
            <p:ph idx="1"/>
            <p:extLst>
              <p:ext uri="{D42A27DB-BD31-4B8C-83A1-F6EECF244321}">
                <p14:modId xmlns:p14="http://schemas.microsoft.com/office/powerpoint/2010/main" val="3756239242"/>
              </p:ext>
            </p:extLst>
          </p:nvPr>
        </p:nvGraphicFramePr>
        <p:xfrm>
          <a:off x="508000" y="482600"/>
          <a:ext cx="6602413" cy="5842000"/>
        </p:xfrm>
        <a:graphic>
          <a:graphicData uri="http://schemas.openxmlformats.org/drawingml/2006/chart">
            <c:chart xmlns:c="http://schemas.openxmlformats.org/drawingml/2006/chart" xmlns:r="http://schemas.openxmlformats.org/officeDocument/2006/relationships" r:id="rId2"/>
          </a:graphicData>
        </a:graphic>
      </p:graphicFrame>
      <p:sp>
        <p:nvSpPr>
          <p:cNvPr id="3" name="Symbol zastępczy zawartości 2">
            <a:extLst>
              <a:ext uri="{FF2B5EF4-FFF2-40B4-BE49-F238E27FC236}">
                <a16:creationId xmlns:a16="http://schemas.microsoft.com/office/drawing/2014/main" id="{74F6613E-5C7C-BB71-1E4E-AAC746F0A9A1}"/>
              </a:ext>
            </a:extLst>
          </p:cNvPr>
          <p:cNvSpPr>
            <a:spLocks noGrp="1"/>
          </p:cNvSpPr>
          <p:nvPr>
            <p:ph type="body" sz="half" idx="2"/>
          </p:nvPr>
        </p:nvSpPr>
        <p:spPr>
          <a:xfrm>
            <a:off x="7840309" y="1722710"/>
            <a:ext cx="3961368" cy="4267200"/>
          </a:xfrm>
        </p:spPr>
        <p:txBody>
          <a:bodyPr anchor="t">
            <a:normAutofit/>
          </a:bodyPr>
          <a:lstStyle/>
          <a:p>
            <a:r>
              <a:rPr lang="en-GB" sz="1900" b="1" dirty="0">
                <a:effectLst/>
                <a:latin typeface="Calibri" panose="020F0502020204030204" pitchFamily="34" charset="0"/>
                <a:ea typeface="Times New Roman" panose="02020603050405020304" pitchFamily="18" charset="0"/>
                <a:cs typeface="Times New Roman" panose="02020603050405020304" pitchFamily="18" charset="0"/>
              </a:rPr>
              <a:t>Time spent on translation </a:t>
            </a:r>
            <a:endParaRPr lang="pl-PL" sz="1900" dirty="0">
              <a:effectLst/>
              <a:latin typeface="Times New Roman" panose="02020603050405020304" pitchFamily="18" charset="0"/>
              <a:ea typeface="Times New Roman" panose="02020603050405020304" pitchFamily="18" charset="0"/>
            </a:endParaRPr>
          </a:p>
          <a:p>
            <a:pPr algn="just"/>
            <a:r>
              <a:rPr lang="en-GB" sz="1500" dirty="0">
                <a:effectLst/>
                <a:latin typeface="Calibri" panose="020F0502020204030204" pitchFamily="34" charset="0"/>
                <a:ea typeface="Times New Roman" panose="02020603050405020304" pitchFamily="18" charset="0"/>
                <a:cs typeface="Times New Roman" panose="02020603050405020304" pitchFamily="18" charset="0"/>
              </a:rPr>
              <a:t>For 1000 words</a:t>
            </a:r>
            <a:r>
              <a:rPr lang="pl-PL" sz="1500" dirty="0">
                <a:effectLst/>
                <a:latin typeface="Calibri" panose="020F0502020204030204" pitchFamily="34" charset="0"/>
                <a:ea typeface="Times New Roman" panose="02020603050405020304" pitchFamily="18" charset="0"/>
                <a:cs typeface="Times New Roman" panose="02020603050405020304" pitchFamily="18" charset="0"/>
              </a:rPr>
              <a:t>:</a:t>
            </a:r>
            <a:r>
              <a:rPr lang="en-GB" sz="1500" dirty="0">
                <a:effectLst/>
                <a:latin typeface="Calibri" panose="020F0502020204030204" pitchFamily="34" charset="0"/>
                <a:ea typeface="Times New Roman" panose="02020603050405020304" pitchFamily="18" charset="0"/>
                <a:cs typeface="Times New Roman" panose="02020603050405020304" pitchFamily="18" charset="0"/>
              </a:rPr>
              <a:t> CAT – 3 h 20 min (100%), MT – 2 h 20 min (66%), AI – 2 h 45 min (83%).</a:t>
            </a:r>
            <a:endParaRPr lang="pl-PL" sz="1500" dirty="0">
              <a:effectLst/>
              <a:latin typeface="Times New Roman" panose="02020603050405020304" pitchFamily="18" charset="0"/>
              <a:ea typeface="Times New Roman" panose="02020603050405020304" pitchFamily="18" charset="0"/>
            </a:endParaRPr>
          </a:p>
          <a:p>
            <a:pPr algn="just"/>
            <a:r>
              <a:rPr lang="en-GB" sz="1500" dirty="0">
                <a:effectLst/>
                <a:latin typeface="Calibri" panose="020F0502020204030204" pitchFamily="34" charset="0"/>
                <a:ea typeface="Times New Roman" panose="02020603050405020304" pitchFamily="18" charset="0"/>
                <a:cs typeface="Times New Roman" panose="02020603050405020304" pitchFamily="18" charset="0"/>
              </a:rPr>
              <a:t>Working with CAT took the most time. The shortest time was achieved using the MT method.</a:t>
            </a:r>
            <a:endParaRPr lang="pl-PL" sz="1500" dirty="0">
              <a:effectLst/>
              <a:latin typeface="Times New Roman" panose="02020603050405020304" pitchFamily="18" charset="0"/>
              <a:ea typeface="Times New Roman" panose="02020603050405020304" pitchFamily="18" charset="0"/>
            </a:endParaRPr>
          </a:p>
          <a:p>
            <a:pPr algn="just"/>
            <a:r>
              <a:rPr lang="en-GB" sz="1900" b="1" dirty="0">
                <a:effectLst/>
                <a:latin typeface="Calibri" panose="020F0502020204030204" pitchFamily="34" charset="0"/>
                <a:ea typeface="Times New Roman" panose="02020603050405020304" pitchFamily="18" charset="0"/>
                <a:cs typeface="Times New Roman" panose="02020603050405020304" pitchFamily="18" charset="0"/>
              </a:rPr>
              <a:t>Quality of translation</a:t>
            </a:r>
            <a:endParaRPr lang="pl-PL" sz="1900" dirty="0">
              <a:effectLst/>
              <a:latin typeface="Times New Roman" panose="02020603050405020304" pitchFamily="18" charset="0"/>
              <a:ea typeface="Times New Roman" panose="02020603050405020304" pitchFamily="18" charset="0"/>
            </a:endParaRPr>
          </a:p>
          <a:p>
            <a:pPr algn="just"/>
            <a:r>
              <a:rPr lang="en-GB" sz="1500" dirty="0">
                <a:effectLst/>
                <a:latin typeface="Calibri" panose="020F0502020204030204" pitchFamily="34" charset="0"/>
                <a:ea typeface="Calibri" panose="020F0502020204030204" pitchFamily="34" charset="0"/>
                <a:cs typeface="Times New Roman" panose="02020603050405020304" pitchFamily="18" charset="0"/>
              </a:rPr>
              <a:t>The translation of technical texts from Polish to English is important in today’s Internet era. The study showed that CAT would achieve the highest accuracy in this type of translation. The </a:t>
            </a:r>
            <a:r>
              <a:rPr lang="pl-PL" sz="1500" dirty="0">
                <a:effectLst/>
                <a:latin typeface="Calibri" panose="020F0502020204030204" pitchFamily="34" charset="0"/>
                <a:ea typeface="Calibri" panose="020F0502020204030204" pitchFamily="34" charset="0"/>
                <a:cs typeface="Times New Roman" panose="02020603050405020304" pitchFamily="18" charset="0"/>
              </a:rPr>
              <a:t>most </a:t>
            </a:r>
            <a:r>
              <a:rPr lang="pl-PL" sz="1500" dirty="0" err="1">
                <a:effectLst/>
                <a:latin typeface="Calibri" panose="020F0502020204030204" pitchFamily="34" charset="0"/>
                <a:ea typeface="Calibri" panose="020F0502020204030204" pitchFamily="34" charset="0"/>
                <a:cs typeface="Times New Roman" panose="02020603050405020304" pitchFamily="18" charset="0"/>
              </a:rPr>
              <a:t>inaccurate</a:t>
            </a:r>
            <a:r>
              <a:rPr lang="pl-PL" sz="1500" dirty="0">
                <a:effectLst/>
                <a:latin typeface="Calibri" panose="020F0502020204030204" pitchFamily="34" charset="0"/>
                <a:ea typeface="Calibri" panose="020F0502020204030204" pitchFamily="34" charset="0"/>
                <a:cs typeface="Times New Roman" panose="02020603050405020304" pitchFamily="18" charset="0"/>
              </a:rPr>
              <a:t> </a:t>
            </a:r>
            <a:r>
              <a:rPr lang="pl-PL" sz="1500" dirty="0" err="1">
                <a:effectLst/>
                <a:latin typeface="Calibri" panose="020F0502020204030204" pitchFamily="34" charset="0"/>
                <a:ea typeface="Calibri" panose="020F0502020204030204" pitchFamily="34" charset="0"/>
                <a:cs typeface="Times New Roman" panose="02020603050405020304" pitchFamily="18" charset="0"/>
              </a:rPr>
              <a:t>results</a:t>
            </a:r>
            <a:r>
              <a:rPr lang="pl-PL" sz="1500" dirty="0">
                <a:effectLst/>
                <a:latin typeface="Calibri" panose="020F0502020204030204" pitchFamily="34" charset="0"/>
                <a:ea typeface="Calibri" panose="020F0502020204030204" pitchFamily="34" charset="0"/>
                <a:cs typeface="Times New Roman" panose="02020603050405020304" pitchFamily="18" charset="0"/>
              </a:rPr>
              <a:t> </a:t>
            </a:r>
            <a:r>
              <a:rPr lang="pl-PL" sz="1500" dirty="0" err="1">
                <a:effectLst/>
                <a:latin typeface="Calibri" panose="020F0502020204030204" pitchFamily="34" charset="0"/>
                <a:ea typeface="Calibri" panose="020F0502020204030204" pitchFamily="34" charset="0"/>
                <a:cs typeface="Times New Roman" panose="02020603050405020304" pitchFamily="18" charset="0"/>
              </a:rPr>
              <a:t>were</a:t>
            </a:r>
            <a:r>
              <a:rPr lang="pl-PL" sz="1500" dirty="0">
                <a:effectLst/>
                <a:latin typeface="Calibri" panose="020F0502020204030204" pitchFamily="34" charset="0"/>
                <a:ea typeface="Calibri" panose="020F0502020204030204" pitchFamily="34" charset="0"/>
                <a:cs typeface="Times New Roman" panose="02020603050405020304" pitchFamily="18" charset="0"/>
              </a:rPr>
              <a:t> </a:t>
            </a:r>
            <a:r>
              <a:rPr lang="pl-PL" sz="1500" dirty="0" err="1">
                <a:effectLst/>
                <a:latin typeface="Calibri" panose="020F0502020204030204" pitchFamily="34" charset="0"/>
                <a:ea typeface="Calibri" panose="020F0502020204030204" pitchFamily="34" charset="0"/>
                <a:cs typeface="Times New Roman" panose="02020603050405020304" pitchFamily="18" charset="0"/>
              </a:rPr>
              <a:t>achieved</a:t>
            </a:r>
            <a:r>
              <a:rPr lang="pl-PL" sz="1500" dirty="0">
                <a:effectLst/>
                <a:latin typeface="Calibri" panose="020F0502020204030204" pitchFamily="34" charset="0"/>
                <a:ea typeface="Calibri" panose="020F0502020204030204" pitchFamily="34" charset="0"/>
                <a:cs typeface="Times New Roman" panose="02020603050405020304" pitchFamily="18" charset="0"/>
              </a:rPr>
              <a:t> </a:t>
            </a:r>
            <a:r>
              <a:rPr lang="en-GB" sz="1500" dirty="0">
                <a:effectLst/>
                <a:latin typeface="Calibri" panose="020F0502020204030204" pitchFamily="34" charset="0"/>
                <a:ea typeface="Calibri" panose="020F0502020204030204" pitchFamily="34" charset="0"/>
                <a:cs typeface="Times New Roman" panose="02020603050405020304" pitchFamily="18" charset="0"/>
              </a:rPr>
              <a:t>when using AI translation.</a:t>
            </a:r>
            <a:endParaRPr lang="pl-PL" sz="1500" dirty="0">
              <a:effectLst/>
              <a:latin typeface="Times New Roman" panose="02020603050405020304" pitchFamily="18" charset="0"/>
              <a:ea typeface="Times New Roman" panose="02020603050405020304" pitchFamily="18" charset="0"/>
            </a:endParaRPr>
          </a:p>
        </p:txBody>
      </p:sp>
      <p:pic>
        <p:nvPicPr>
          <p:cNvPr id="15" name="Obraz 14" descr="Obraz zawierający zrzut ekranu, Grafika, design&#10;&#10;Opis wygenerowany automatycznie">
            <a:extLst>
              <a:ext uri="{FF2B5EF4-FFF2-40B4-BE49-F238E27FC236}">
                <a16:creationId xmlns:a16="http://schemas.microsoft.com/office/drawing/2014/main" id="{CE21C4FD-E65A-5772-B8EB-2C4AF7F39456}"/>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820993" y="5989910"/>
            <a:ext cx="2297900" cy="831354"/>
          </a:xfrm>
          <a:prstGeom prst="rect">
            <a:avLst/>
          </a:prstGeom>
        </p:spPr>
      </p:pic>
    </p:spTree>
    <p:extLst>
      <p:ext uri="{BB962C8B-B14F-4D97-AF65-F5344CB8AC3E}">
        <p14:creationId xmlns:p14="http://schemas.microsoft.com/office/powerpoint/2010/main" val="438958057"/>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sld>
</file>

<file path=ppt/theme/theme1.xml><?xml version="1.0" encoding="utf-8"?>
<a:theme xmlns:a="http://schemas.openxmlformats.org/drawingml/2006/main" name="Czerwone linie promieniowe 16:9">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spDef>
      <a:spPr>
        <a:ln>
          <a:miter lim="800000"/>
        </a:ln>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lnDef>
      <a:spPr>
        <a:ln w="19050">
          <a:miter lim="800000"/>
        </a:ln>
      </a:spPr>
      <a:bodyPr/>
      <a:lstStyle/>
      <a:style>
        <a:lnRef idx="1">
          <a:schemeClr val="accent1"/>
        </a:lnRef>
        <a:fillRef idx="0">
          <a:schemeClr val="accent1"/>
        </a:fillRef>
        <a:effectRef idx="0">
          <a:schemeClr val="accent1"/>
        </a:effectRef>
        <a:fontRef idx="minor">
          <a:schemeClr val="tx1"/>
        </a:fontRef>
      </a:style>
    </a:lnDef>
    <a:txDef>
      <a:spPr>
        <a:noFill/>
      </a:spPr>
      <a:bodyPr wrap="none" rtlCol="0">
        <a:spAutoFit/>
      </a:bodyPr>
      <a:lstStyle>
        <a:defPPr>
          <a:lnSpc>
            <a:spcPct val="90000"/>
          </a:lnSpc>
          <a:defRPr sz="2800"/>
        </a:defPPr>
      </a:lstStyle>
    </a:txDef>
  </a:objectDefaults>
  <a:extraClrSchemeLst/>
  <a:extLst>
    <a:ext uri="{05A4C25C-085E-4340-85A3-A5531E510DB2}">
      <thm15:themeFamily xmlns:thm15="http://schemas.microsoft.com/office/thememl/2012/main" name="Office_9532492_TF02804895_TF02804895" id="{F591C217-9442-43A3-B75A-CB5E0ACCB6AC}" vid="{90A9E362-1310-437A-8446-FD2814253481}"/>
    </a:ext>
  </a:extLst>
</a:theme>
</file>

<file path=ppt/theme/theme2.xml><?xml version="1.0" encoding="utf-8"?>
<a:theme xmlns:a="http://schemas.openxmlformats.org/drawingml/2006/main" name="Motyw pakietu Offic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ppt/theme/theme3.xml><?xml version="1.0" encoding="utf-8"?>
<a:theme xmlns:a="http://schemas.openxmlformats.org/drawingml/2006/main" name="Motyw pakietu Office">
  <a:themeElements>
    <a:clrScheme name="RedRadial_16x9">
      <a:dk1>
        <a:sysClr val="windowText" lastClr="000000"/>
      </a:dk1>
      <a:lt1>
        <a:sysClr val="window" lastClr="FFFFFF"/>
      </a:lt1>
      <a:dk2>
        <a:srgbClr val="960000"/>
      </a:dk2>
      <a:lt2>
        <a:srgbClr val="BCB49E"/>
      </a:lt2>
      <a:accent1>
        <a:srgbClr val="DDA859"/>
      </a:accent1>
      <a:accent2>
        <a:srgbClr val="968A68"/>
      </a:accent2>
      <a:accent3>
        <a:srgbClr val="D3432B"/>
      </a:accent3>
      <a:accent4>
        <a:srgbClr val="BD9B47"/>
      </a:accent4>
      <a:accent5>
        <a:srgbClr val="618F91"/>
      </a:accent5>
      <a:accent6>
        <a:srgbClr val="DD7323"/>
      </a:accent6>
      <a:hlink>
        <a:srgbClr val="DDA859"/>
      </a:hlink>
      <a:folHlink>
        <a:srgbClr val="968A68"/>
      </a:folHlink>
    </a:clrScheme>
    <a:fontScheme name="Cambria">
      <a:maj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mbria"/>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Extreme Shadow">
      <a:fillStyleLst>
        <a:solidFill>
          <a:schemeClr val="phClr"/>
        </a:solidFill>
        <a:gradFill rotWithShape="1">
          <a:gsLst>
            <a:gs pos="0">
              <a:schemeClr val="phClr">
                <a:tint val="90000"/>
              </a:schemeClr>
            </a:gs>
            <a:gs pos="48000">
              <a:schemeClr val="phClr">
                <a:tint val="54000"/>
                <a:satMod val="140000"/>
              </a:schemeClr>
            </a:gs>
            <a:gs pos="100000">
              <a:schemeClr val="phClr">
                <a:tint val="24000"/>
                <a:satMod val="260000"/>
              </a:schemeClr>
            </a:gs>
          </a:gsLst>
          <a:lin ang="16200000" scaled="1"/>
        </a:gradFill>
        <a:gradFill rotWithShape="1">
          <a:gsLst>
            <a:gs pos="0">
              <a:schemeClr val="phClr"/>
            </a:gs>
            <a:gs pos="100000">
              <a:schemeClr val="phClr">
                <a:shade val="48000"/>
                <a:satMod val="180000"/>
                <a:lumMod val="94000"/>
              </a:schemeClr>
            </a:gs>
            <a:gs pos="100000">
              <a:schemeClr val="phClr">
                <a:shade val="48000"/>
                <a:satMod val="180000"/>
                <a:lumMod val="94000"/>
              </a:schemeClr>
            </a:gs>
          </a:gsLst>
          <a:lin ang="4140000" scaled="1"/>
        </a:gradFill>
      </a:fillStyleLst>
      <a:lnStyleLst>
        <a:ln w="12700" cap="flat" cmpd="sng" algn="ctr">
          <a:solidFill>
            <a:schemeClr val="phClr"/>
          </a:solidFill>
          <a:prstDash val="solid"/>
        </a:ln>
        <a:ln w="19050" cap="flat" cmpd="sng" algn="ctr">
          <a:solidFill>
            <a:schemeClr val="phClr"/>
          </a:solidFill>
          <a:prstDash val="solid"/>
        </a:ln>
        <a:ln w="28575" cap="flat" cmpd="sng" algn="ctr">
          <a:solidFill>
            <a:schemeClr val="phClr"/>
          </a:solidFill>
          <a:prstDash val="solid"/>
        </a:ln>
      </a:lnStyleLst>
      <a:effectStyleLst>
        <a:effectStyle>
          <a:effectLst>
            <a:outerShdw blurRad="63500" dist="12700" dir="5400000" sx="102000" sy="102000" rotWithShape="0">
              <a:srgbClr val="000000">
                <a:alpha val="32000"/>
              </a:srgbClr>
            </a:outerShdw>
          </a:effectLst>
        </a:effectStyle>
        <a:effectStyle>
          <a:effectLst>
            <a:outerShdw blurRad="76200" dist="38100" dir="5400000" rotWithShape="0">
              <a:srgbClr val="000000">
                <a:alpha val="60000"/>
              </a:srgbClr>
            </a:outerShdw>
          </a:effectLst>
          <a:scene3d>
            <a:camera prst="orthographicFront">
              <a:rot lat="0" lon="0" rev="0"/>
            </a:camera>
            <a:lightRig rig="threePt" dir="tl">
              <a:rot lat="0" lon="0" rev="19800000"/>
            </a:lightRig>
          </a:scene3d>
          <a:sp3d prstMaterial="plastic">
            <a:bevelT w="25400" h="19050"/>
          </a:sp3d>
        </a:effectStyle>
        <a:effectStyle>
          <a:effectLst>
            <a:outerShdw blurRad="114300" dist="114300" dir="5400000" rotWithShape="0">
              <a:srgbClr val="000000">
                <a:alpha val="70000"/>
              </a:srgbClr>
            </a:outerShdw>
          </a:effectLst>
          <a:scene3d>
            <a:camera prst="orthographicFront">
              <a:rot lat="0" lon="0" rev="0"/>
            </a:camera>
            <a:lightRig rig="threePt" dir="t">
              <a:rot lat="0" lon="0" rev="19800000"/>
            </a:lightRig>
          </a:scene3d>
          <a:sp3d prstMaterial="plastic">
            <a:bevelT w="38100" h="31750"/>
          </a:sp3d>
        </a:effectStyle>
      </a:effectStyleLst>
      <a:bgFillStyleLst>
        <a:solidFill>
          <a:schemeClr val="phClr"/>
        </a:solidFill>
        <a:gradFill rotWithShape="1">
          <a:gsLst>
            <a:gs pos="0">
              <a:schemeClr val="phClr">
                <a:tint val="100000"/>
                <a:shade val="80000"/>
                <a:satMod val="100000"/>
              </a:schemeClr>
            </a:gs>
            <a:gs pos="65000">
              <a:schemeClr val="phClr">
                <a:tint val="100000"/>
                <a:shade val="40000"/>
                <a:satMod val="100000"/>
              </a:schemeClr>
            </a:gs>
            <a:gs pos="100000">
              <a:schemeClr val="phClr">
                <a:shade val="5000"/>
                <a:satMod val="100000"/>
              </a:schemeClr>
            </a:gs>
          </a:gsLst>
          <a:path path="circle">
            <a:fillToRect l="25000" t="25000" r="25000" b="25000"/>
          </a:path>
        </a:gradFill>
        <a:gradFill flip="none" rotWithShape="1">
          <a:gsLst>
            <a:gs pos="17000">
              <a:schemeClr val="phClr"/>
            </a:gs>
            <a:gs pos="71000">
              <a:schemeClr val="phClr">
                <a:tint val="100000"/>
                <a:shade val="40000"/>
                <a:satMod val="100000"/>
              </a:schemeClr>
            </a:gs>
            <a:gs pos="100000">
              <a:schemeClr val="phClr">
                <a:shade val="5000"/>
                <a:satMod val="100000"/>
              </a:schemeClr>
            </a:gs>
          </a:gsLst>
          <a:path path="circle">
            <a:fillToRect l="50000" t="50000" r="50000" b="50000"/>
          </a:path>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Prezentacja Czerwone linie promieniowe (panoramiczna)</Template>
  <TotalTime>0</TotalTime>
  <Words>1731</Words>
  <Application>Microsoft Office PowerPoint</Application>
  <PresentationFormat>Niestandardowy</PresentationFormat>
  <Paragraphs>73</Paragraphs>
  <Slides>14</Slides>
  <Notes>0</Notes>
  <HiddenSlides>0</HiddenSlides>
  <MMClips>0</MMClips>
  <ScaleCrop>false</ScaleCrop>
  <HeadingPairs>
    <vt:vector size="6" baseType="variant">
      <vt:variant>
        <vt:lpstr>Używane czcionki</vt:lpstr>
      </vt:variant>
      <vt:variant>
        <vt:i4>4</vt:i4>
      </vt:variant>
      <vt:variant>
        <vt:lpstr>Motyw</vt:lpstr>
      </vt:variant>
      <vt:variant>
        <vt:i4>1</vt:i4>
      </vt:variant>
      <vt:variant>
        <vt:lpstr>Tytuły slajdów</vt:lpstr>
      </vt:variant>
      <vt:variant>
        <vt:i4>14</vt:i4>
      </vt:variant>
    </vt:vector>
  </HeadingPairs>
  <TitlesOfParts>
    <vt:vector size="19" baseType="lpstr">
      <vt:lpstr>Arial</vt:lpstr>
      <vt:lpstr>Calibri</vt:lpstr>
      <vt:lpstr>Cambria</vt:lpstr>
      <vt:lpstr>Times New Roman</vt:lpstr>
      <vt:lpstr>Czerwone linie promieniowe 16:9</vt:lpstr>
      <vt:lpstr>THE BEST TRANSLATION TOOLS FOR MEDICAL TEXTS:  CAT, MT, CHAT GPT</vt:lpstr>
      <vt:lpstr>Introductory notes</vt:lpstr>
      <vt:lpstr>Labels of medicines</vt:lpstr>
      <vt:lpstr>Labels of medicines</vt:lpstr>
      <vt:lpstr>Medical results</vt:lpstr>
      <vt:lpstr>Medical results</vt:lpstr>
      <vt:lpstr>Academic texts</vt:lpstr>
      <vt:lpstr>Academic texts</vt:lpstr>
      <vt:lpstr>Technical texts</vt:lpstr>
      <vt:lpstr>Technical texts</vt:lpstr>
      <vt:lpstr>General texts</vt:lpstr>
      <vt:lpstr>General texts</vt:lpstr>
      <vt:lpstr>summary</vt:lpstr>
      <vt:lpstr>Md online – expert language services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2023-08-08T14:40:11Z</dcterms:created>
  <dcterms:modified xsi:type="dcterms:W3CDTF">2023-08-28T09:46:05Z</dcterms:modified>
</cp:coreProperties>
</file>